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575" r:id="rId2"/>
    <p:sldId id="2147469583" r:id="rId3"/>
    <p:sldId id="490" r:id="rId4"/>
    <p:sldId id="2147469584" r:id="rId5"/>
    <p:sldId id="2147469557" r:id="rId6"/>
    <p:sldId id="2147469585" r:id="rId7"/>
    <p:sldId id="257" r:id="rId8"/>
    <p:sldId id="2147469586" r:id="rId9"/>
    <p:sldId id="258" r:id="rId10"/>
    <p:sldId id="430" r:id="rId11"/>
    <p:sldId id="432" r:id="rId12"/>
    <p:sldId id="431" r:id="rId13"/>
    <p:sldId id="409" r:id="rId14"/>
    <p:sldId id="425" r:id="rId15"/>
    <p:sldId id="424" r:id="rId16"/>
    <p:sldId id="426" r:id="rId17"/>
    <p:sldId id="408" r:id="rId18"/>
    <p:sldId id="423" r:id="rId19"/>
    <p:sldId id="259" r:id="rId20"/>
    <p:sldId id="260" r:id="rId21"/>
    <p:sldId id="261" r:id="rId22"/>
    <p:sldId id="262" r:id="rId23"/>
    <p:sldId id="407" r:id="rId24"/>
    <p:sldId id="264" r:id="rId25"/>
    <p:sldId id="265" r:id="rId26"/>
    <p:sldId id="266" r:id="rId27"/>
    <p:sldId id="267" r:id="rId28"/>
    <p:sldId id="268" r:id="rId29"/>
    <p:sldId id="405" r:id="rId30"/>
    <p:sldId id="427" r:id="rId31"/>
    <p:sldId id="406" r:id="rId32"/>
    <p:sldId id="428" r:id="rId33"/>
    <p:sldId id="429" r:id="rId34"/>
    <p:sldId id="269" r:id="rId35"/>
    <p:sldId id="270"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Lato" panose="020F0502020204030203" pitchFamily="3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7" name="Google Shape;2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8" name="Google Shape;2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0" name="Google Shape;2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8" name="Google Shape;23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1" name="Google Shape;2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DO" dirty="0"/>
          </a:p>
        </p:txBody>
      </p:sp>
    </p:spTree>
    <p:extLst>
      <p:ext uri="{BB962C8B-B14F-4D97-AF65-F5344CB8AC3E}">
        <p14:creationId xmlns:p14="http://schemas.microsoft.com/office/powerpoint/2010/main" val="169026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DO" dirty="0"/>
          </a:p>
        </p:txBody>
      </p:sp>
    </p:spTree>
    <p:extLst>
      <p:ext uri="{BB962C8B-B14F-4D97-AF65-F5344CB8AC3E}">
        <p14:creationId xmlns:p14="http://schemas.microsoft.com/office/powerpoint/2010/main" val="364380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1" name="Google Shape;1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2" name="Google Shape;1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172A3-366B-C78F-9354-F5BE47A922F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AAF28F9C-08F3-D7C1-60D6-D8D3620E8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F0A24A80-AB8E-C4F8-805E-E1A6854B6FF7}"/>
              </a:ext>
            </a:extLst>
          </p:cNvPr>
          <p:cNvSpPr>
            <a:spLocks noGrp="1"/>
          </p:cNvSpPr>
          <p:nvPr>
            <p:ph type="dt" sz="half" idx="10"/>
          </p:nvPr>
        </p:nvSpPr>
        <p:spPr/>
        <p:txBody>
          <a:bodyPr/>
          <a:lstStyle/>
          <a:p>
            <a:fld id="{DA93883F-0BB7-4BED-8499-D8F2BE2D40E1}" type="datetimeFigureOut">
              <a:rPr lang="en-US" smtClean="0"/>
              <a:t>4/4/2025</a:t>
            </a:fld>
            <a:endParaRPr lang="en-US"/>
          </a:p>
        </p:txBody>
      </p:sp>
      <p:sp>
        <p:nvSpPr>
          <p:cNvPr id="5" name="Marcador de pie de página 4">
            <a:extLst>
              <a:ext uri="{FF2B5EF4-FFF2-40B4-BE49-F238E27FC236}">
                <a16:creationId xmlns:a16="http://schemas.microsoft.com/office/drawing/2014/main" id="{89A153EF-609B-8FF9-FBA5-BDA85907E4D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F2C03DF-95D9-0041-A92A-5E43D268BE16}"/>
              </a:ext>
            </a:extLst>
          </p:cNvPr>
          <p:cNvSpPr>
            <a:spLocks noGrp="1"/>
          </p:cNvSpPr>
          <p:nvPr>
            <p:ph type="sldNum" sz="quarter" idx="12"/>
          </p:nvPr>
        </p:nvSpPr>
        <p:spPr/>
        <p:txBody>
          <a:bodyPr/>
          <a:lstStyle/>
          <a:p>
            <a:fld id="{2047B38A-E9C6-47D5-BB7F-F5FB425AEA48}" type="slidenum">
              <a:rPr lang="en-US" smtClean="0"/>
              <a:t>‹Nº›</a:t>
            </a:fld>
            <a:endParaRPr lang="en-US"/>
          </a:p>
        </p:txBody>
      </p:sp>
    </p:spTree>
    <p:extLst>
      <p:ext uri="{BB962C8B-B14F-4D97-AF65-F5344CB8AC3E}">
        <p14:creationId xmlns:p14="http://schemas.microsoft.com/office/powerpoint/2010/main" val="458572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gif"/><Relationship Id="rId5" Type="http://schemas.openxmlformats.org/officeDocument/2006/relationships/image" Target="../media/image33.gif"/><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FA51AAA-2AD2-4B52-8EE2-C2BFD953842B}"/>
              </a:ext>
            </a:extLst>
          </p:cNvPr>
          <p:cNvSpPr txBox="1"/>
          <p:nvPr/>
        </p:nvSpPr>
        <p:spPr>
          <a:xfrm>
            <a:off x="182441" y="683338"/>
            <a:ext cx="11669590" cy="4524315"/>
          </a:xfrm>
          <a:prstGeom prst="rect">
            <a:avLst/>
          </a:prstGeom>
          <a:noFill/>
        </p:spPr>
        <p:txBody>
          <a:bodyPr wrap="square">
            <a:spAutoFit/>
          </a:bodyPr>
          <a:lstStyle/>
          <a:p>
            <a:pPr algn="just"/>
            <a:r>
              <a:rPr lang="es-ES" sz="1800" dirty="0"/>
              <a:t>🌍 La geolocalización es el proceso mediante el cual se determina la ubicación geográfica de un objeto o persona en el planeta. Esto se logra utilizando sistemas como el GPS (Sistema de Posicionamiento Global), redes de telefonía, Wi-Fi u otras tecnologías.</a:t>
            </a:r>
          </a:p>
          <a:p>
            <a:pPr algn="just"/>
            <a:endParaRPr lang="es-ES" sz="1800" dirty="0"/>
          </a:p>
          <a:p>
            <a:pPr algn="just"/>
            <a:r>
              <a:rPr lang="es-ES" sz="1800" b="1" dirty="0"/>
              <a:t>Parámetros principales:</a:t>
            </a:r>
          </a:p>
          <a:p>
            <a:pPr algn="just"/>
            <a:endParaRPr lang="es-ES" sz="1800" b="1" dirty="0"/>
          </a:p>
          <a:p>
            <a:pPr marL="342900" indent="-342900" algn="just">
              <a:buFont typeface="+mj-lt"/>
              <a:buAutoNum type="alphaLcParenR"/>
            </a:pPr>
            <a:r>
              <a:rPr lang="es-ES" sz="1800" b="1" dirty="0"/>
              <a:t>Latitud</a:t>
            </a:r>
            <a:r>
              <a:rPr lang="es-ES" sz="1800" dirty="0"/>
              <a:t>: Es la medida angular que indica cuán al norte o al sur está un punto respecto al ecuador. Se expresa en grados (°) y varía entre 0° (en el ecuador) y 90° (en los polos).</a:t>
            </a:r>
          </a:p>
          <a:p>
            <a:pPr marL="342900" indent="-342900" algn="just">
              <a:buFont typeface="+mj-lt"/>
              <a:buAutoNum type="alphaLcParenR"/>
            </a:pPr>
            <a:endParaRPr lang="es-ES" sz="1800" dirty="0"/>
          </a:p>
          <a:p>
            <a:pPr marL="342900" indent="-342900" algn="just">
              <a:buFont typeface="+mj-lt"/>
              <a:buAutoNum type="alphaLcParenR"/>
            </a:pPr>
            <a:r>
              <a:rPr lang="es-ES" sz="1800" b="1" dirty="0"/>
              <a:t>Longitud</a:t>
            </a:r>
            <a:r>
              <a:rPr lang="es-ES" sz="1800" dirty="0"/>
              <a:t>: Es la medida angular que indica cuán al este o al oeste está un punto respecto al meridiano de Greenwich. También se expresa en grados y varía entre -180° y 180°.</a:t>
            </a:r>
          </a:p>
          <a:p>
            <a:pPr marL="342900" indent="-342900" algn="just">
              <a:buFont typeface="+mj-lt"/>
              <a:buAutoNum type="alphaLcParenR"/>
            </a:pPr>
            <a:endParaRPr lang="es-ES" sz="1800" dirty="0"/>
          </a:p>
          <a:p>
            <a:pPr marL="342900" indent="-342900" algn="just">
              <a:buFont typeface="+mj-lt"/>
              <a:buAutoNum type="alphaLcParenR"/>
            </a:pPr>
            <a:r>
              <a:rPr lang="es-ES" sz="1800" b="1" dirty="0"/>
              <a:t>Altura</a:t>
            </a:r>
            <a:r>
              <a:rPr lang="es-ES" sz="1800" dirty="0"/>
              <a:t>: Es la distancia vertical de un punto con respecto al nivel del mar.</a:t>
            </a:r>
          </a:p>
          <a:p>
            <a:pPr marL="342900" indent="-342900" algn="just">
              <a:buFont typeface="+mj-lt"/>
              <a:buAutoNum type="alphaLcParenR"/>
            </a:pPr>
            <a:endParaRPr lang="es-ES" sz="1800" dirty="0"/>
          </a:p>
          <a:p>
            <a:pPr marL="342900" indent="-342900" algn="just">
              <a:buFont typeface="+mj-lt"/>
              <a:buAutoNum type="alphaLcParenR"/>
            </a:pPr>
            <a:r>
              <a:rPr lang="es-ES" sz="1800" b="1" dirty="0"/>
              <a:t>Profundidad</a:t>
            </a:r>
            <a:r>
              <a:rPr lang="es-ES" sz="1800" dirty="0"/>
              <a:t>: Generalmente se refiere a ubicaciones subterráneas o bajo el agua, indicando la distancia hacia abajo desde una referencia como la superficie terrestre o marina.</a:t>
            </a:r>
          </a:p>
        </p:txBody>
      </p:sp>
    </p:spTree>
    <p:extLst>
      <p:ext uri="{BB962C8B-B14F-4D97-AF65-F5344CB8AC3E}">
        <p14:creationId xmlns:p14="http://schemas.microsoft.com/office/powerpoint/2010/main" val="302953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4988D09-A458-4507-BEAC-C4BA7D78BC21}"/>
              </a:ext>
            </a:extLst>
          </p:cNvPr>
          <p:cNvPicPr>
            <a:picLocks noChangeAspect="1"/>
          </p:cNvPicPr>
          <p:nvPr/>
        </p:nvPicPr>
        <p:blipFill>
          <a:blip r:embed="rId2"/>
          <a:stretch>
            <a:fillRect/>
          </a:stretch>
        </p:blipFill>
        <p:spPr>
          <a:xfrm>
            <a:off x="395654" y="702850"/>
            <a:ext cx="6922477" cy="5329208"/>
          </a:xfrm>
          <a:prstGeom prst="rect">
            <a:avLst/>
          </a:prstGeom>
        </p:spPr>
      </p:pic>
      <p:sp>
        <p:nvSpPr>
          <p:cNvPr id="5" name="CuadroTexto 4">
            <a:extLst>
              <a:ext uri="{FF2B5EF4-FFF2-40B4-BE49-F238E27FC236}">
                <a16:creationId xmlns:a16="http://schemas.microsoft.com/office/drawing/2014/main" id="{4629113A-D310-4578-994E-9C0502C03976}"/>
              </a:ext>
            </a:extLst>
          </p:cNvPr>
          <p:cNvSpPr txBox="1"/>
          <p:nvPr/>
        </p:nvSpPr>
        <p:spPr>
          <a:xfrm>
            <a:off x="8018585" y="1012963"/>
            <a:ext cx="3862020" cy="4708981"/>
          </a:xfrm>
          <a:prstGeom prst="rect">
            <a:avLst/>
          </a:prstGeom>
          <a:noFill/>
        </p:spPr>
        <p:txBody>
          <a:bodyPr wrap="square">
            <a:spAutoFit/>
          </a:bodyPr>
          <a:lstStyle/>
          <a:p>
            <a:pPr algn="just"/>
            <a:r>
              <a:rPr lang="es-ES" sz="2000" dirty="0"/>
              <a:t>La Tierra tiene dos ejes principales: el </a:t>
            </a:r>
            <a:r>
              <a:rPr lang="es-ES" sz="2000" b="1" dirty="0"/>
              <a:t>eje polar</a:t>
            </a:r>
            <a:r>
              <a:rPr lang="es-ES" sz="2000" dirty="0"/>
              <a:t>, que atraviesa el planeta de Polo Norte a Polo Sur y permite su rotación cada 24 horas, y el </a:t>
            </a:r>
            <a:r>
              <a:rPr lang="es-ES" sz="2000" b="1" dirty="0"/>
              <a:t>eje ecuatorial</a:t>
            </a:r>
            <a:r>
              <a:rPr lang="es-ES" sz="2000" dirty="0"/>
              <a:t>, que es perpendicular al eje polar y divide la Tierra en dos hemisferios iguales (norte y sur). El </a:t>
            </a:r>
            <a:r>
              <a:rPr lang="es-ES" sz="2000" b="1" dirty="0"/>
              <a:t>ecuador</a:t>
            </a:r>
            <a:r>
              <a:rPr lang="es-ES" sz="2000" dirty="0"/>
              <a:t> es un anillo imaginario en la parte más ancha del planeta, resultado de la intersección del plano ecuatorial con la superficie terrestre.</a:t>
            </a:r>
            <a:endParaRPr lang="es-DO" sz="2000" dirty="0"/>
          </a:p>
        </p:txBody>
      </p:sp>
    </p:spTree>
    <p:extLst>
      <p:ext uri="{BB962C8B-B14F-4D97-AF65-F5344CB8AC3E}">
        <p14:creationId xmlns:p14="http://schemas.microsoft.com/office/powerpoint/2010/main" val="387182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CC5CBE6-566E-45F5-8488-32FF632375F7}"/>
              </a:ext>
            </a:extLst>
          </p:cNvPr>
          <p:cNvSpPr txBox="1"/>
          <p:nvPr/>
        </p:nvSpPr>
        <p:spPr>
          <a:xfrm>
            <a:off x="283185" y="151179"/>
            <a:ext cx="11691937" cy="6555641"/>
          </a:xfrm>
          <a:prstGeom prst="rect">
            <a:avLst/>
          </a:prstGeom>
          <a:noFill/>
        </p:spPr>
        <p:txBody>
          <a:bodyPr wrap="square">
            <a:spAutoFit/>
          </a:bodyPr>
          <a:lstStyle/>
          <a:p>
            <a:pPr algn="just"/>
            <a:r>
              <a:rPr lang="es-ES" sz="2000" b="1" dirty="0"/>
              <a:t>Métodos de geolocalización:</a:t>
            </a:r>
          </a:p>
          <a:p>
            <a:pPr algn="just"/>
            <a:endParaRPr lang="es-ES" sz="2000" b="1" dirty="0"/>
          </a:p>
          <a:p>
            <a:pPr algn="just">
              <a:buFont typeface="+mj-lt"/>
              <a:buAutoNum type="arabicPeriod"/>
            </a:pPr>
            <a:r>
              <a:rPr lang="es-ES" sz="2000" b="1" dirty="0"/>
              <a:t>Triangulación:</a:t>
            </a:r>
            <a:endParaRPr lang="es-ES" sz="2000" dirty="0"/>
          </a:p>
          <a:p>
            <a:pPr marL="742950" lvl="1" indent="-285750" algn="just">
              <a:buFont typeface="+mj-lt"/>
              <a:buAutoNum type="arabicPeriod"/>
            </a:pPr>
            <a:r>
              <a:rPr lang="es-ES" sz="2000" dirty="0"/>
              <a:t>Este proceso utiliza las señales de al menos 3 satélites para determinar una ubicación precisa en 2D (latitud y longitud).</a:t>
            </a:r>
          </a:p>
          <a:p>
            <a:pPr marL="742950" lvl="1" indent="-285750" algn="just">
              <a:buFont typeface="+mj-lt"/>
              <a:buAutoNum type="arabicPeriod"/>
            </a:pPr>
            <a:r>
              <a:rPr lang="es-ES" sz="2000" dirty="0"/>
              <a:t>Si añadimos un cuarto satélite, podemos calcular también la </a:t>
            </a:r>
            <a:r>
              <a:rPr lang="es-ES" sz="2000" b="1" dirty="0"/>
              <a:t>altura</a:t>
            </a:r>
            <a:r>
              <a:rPr lang="es-ES" sz="2000" dirty="0"/>
              <a:t> (ubicación en 3D).</a:t>
            </a:r>
          </a:p>
          <a:p>
            <a:pPr marL="742950" lvl="1" indent="-285750" algn="just">
              <a:buFont typeface="+mj-lt"/>
              <a:buAutoNum type="arabicPeriod"/>
            </a:pPr>
            <a:r>
              <a:rPr lang="es-ES" sz="2000" dirty="0"/>
              <a:t>En pocas palabras, se basa en medir la distancia entre el receptor (por ejemplo, un teléfono) y cada satélite para trazar su posición.</a:t>
            </a:r>
          </a:p>
          <a:p>
            <a:pPr algn="just">
              <a:buFont typeface="+mj-lt"/>
              <a:buAutoNum type="arabicPeriod"/>
            </a:pPr>
            <a:r>
              <a:rPr lang="es-ES" sz="2000" b="1" dirty="0"/>
              <a:t>Uso de satélites:</a:t>
            </a:r>
            <a:endParaRPr lang="es-ES" sz="2000" dirty="0"/>
          </a:p>
          <a:p>
            <a:pPr marL="742950" lvl="1" indent="-285750" algn="just">
              <a:buFont typeface="+mj-lt"/>
              <a:buAutoNum type="arabicPeriod"/>
            </a:pPr>
            <a:r>
              <a:rPr lang="es-ES" sz="2000" dirty="0"/>
              <a:t>Los sistemas GPS modernos (como los gestionados por EE. UU., Europa, Rusia o China) suelen contar con una constelación de </a:t>
            </a:r>
            <a:r>
              <a:rPr lang="es-ES" sz="2000" b="1" dirty="0"/>
              <a:t>24 a 30 satélites operativos</a:t>
            </a:r>
            <a:r>
              <a:rPr lang="es-ES" sz="2000" dirty="0"/>
              <a:t> distribuidos alrededor de la Tierra.</a:t>
            </a:r>
          </a:p>
          <a:p>
            <a:pPr marL="742950" lvl="1" indent="-285750" algn="just">
              <a:buFont typeface="+mj-lt"/>
              <a:buAutoNum type="arabicPeriod"/>
            </a:pPr>
            <a:r>
              <a:rPr lang="es-ES" sz="2000" b="1" dirty="0"/>
              <a:t>Mínimo necesario:</a:t>
            </a:r>
            <a:r>
              <a:rPr lang="es-ES" sz="2000" dirty="0"/>
              <a:t> Para determinar tu posición se necesitan </a:t>
            </a:r>
            <a:r>
              <a:rPr lang="es-ES" sz="2000" b="1" dirty="0"/>
              <a:t>al menos 4 satélites</a:t>
            </a:r>
            <a:r>
              <a:rPr lang="es-ES" sz="2000" dirty="0"/>
              <a:t> (3 para triangulación 2D y 1 más para el cálculo de altitud y corrección de errores).</a:t>
            </a:r>
          </a:p>
          <a:p>
            <a:pPr algn="just"/>
            <a:endParaRPr lang="es-ES" sz="2000" b="1" dirty="0"/>
          </a:p>
          <a:p>
            <a:pPr algn="just"/>
            <a:r>
              <a:rPr lang="es-ES" sz="2000" b="1" dirty="0"/>
              <a:t>Otros aspectos importantes:</a:t>
            </a:r>
          </a:p>
          <a:p>
            <a:pPr algn="just"/>
            <a:endParaRPr lang="es-ES" sz="2000" b="1" dirty="0"/>
          </a:p>
          <a:p>
            <a:pPr marL="457200" indent="-457200" algn="just">
              <a:buFont typeface="+mj-lt"/>
              <a:buAutoNum type="alphaLcParenR"/>
            </a:pPr>
            <a:r>
              <a:rPr lang="es-ES" sz="2000" b="1" dirty="0"/>
              <a:t>Precisión:</a:t>
            </a:r>
            <a:r>
              <a:rPr lang="es-ES" sz="2000" dirty="0"/>
              <a:t> Depende de factores como la calidad del receptor GPS, interferencias atmosféricas o bloqueos de señal (por ejemplo, en ciudades con edificios altos).</a:t>
            </a:r>
          </a:p>
          <a:p>
            <a:pPr marL="457200" indent="-457200" algn="just">
              <a:buFont typeface="+mj-lt"/>
              <a:buAutoNum type="alphaLcParenR"/>
            </a:pPr>
            <a:r>
              <a:rPr lang="es-ES" sz="2000" b="1" dirty="0"/>
              <a:t>Aplicaciones:</a:t>
            </a:r>
            <a:r>
              <a:rPr lang="es-ES" sz="2000" dirty="0"/>
              <a:t> Desde navegación (Google Maps 🚗🗺️) hasta seguimiento de mercancías, actividades deportivas y rescates en emergencias.</a:t>
            </a:r>
          </a:p>
        </p:txBody>
      </p:sp>
    </p:spTree>
    <p:extLst>
      <p:ext uri="{BB962C8B-B14F-4D97-AF65-F5344CB8AC3E}">
        <p14:creationId xmlns:p14="http://schemas.microsoft.com/office/powerpoint/2010/main" val="60076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BB27804-A215-4BF0-9A01-8A1D5FFA2377}"/>
              </a:ext>
            </a:extLst>
          </p:cNvPr>
          <p:cNvSpPr txBox="1"/>
          <p:nvPr/>
        </p:nvSpPr>
        <p:spPr>
          <a:xfrm>
            <a:off x="875922" y="371213"/>
            <a:ext cx="10884529" cy="707886"/>
          </a:xfrm>
          <a:prstGeom prst="rect">
            <a:avLst/>
          </a:prstGeom>
          <a:noFill/>
        </p:spPr>
        <p:txBody>
          <a:bodyPr wrap="square">
            <a:spAutoFit/>
          </a:bodyPr>
          <a:lstStyle/>
          <a:p>
            <a:pPr algn="ctr"/>
            <a:r>
              <a:rPr lang="es-DO" sz="4000" b="1" i="0" dirty="0">
                <a:solidFill>
                  <a:srgbClr val="404040"/>
                </a:solidFill>
                <a:effectLst/>
                <a:latin typeface="Arial" panose="020B0604020202020204" pitchFamily="34" charset="0"/>
                <a:cs typeface="Arial" panose="020B0604020202020204" pitchFamily="34" charset="0"/>
              </a:rPr>
              <a:t>Aprendiendo a usar Maps con Xamarin</a:t>
            </a:r>
          </a:p>
        </p:txBody>
      </p:sp>
      <p:sp>
        <p:nvSpPr>
          <p:cNvPr id="5" name="CuadroTexto 4">
            <a:extLst>
              <a:ext uri="{FF2B5EF4-FFF2-40B4-BE49-F238E27FC236}">
                <a16:creationId xmlns:a16="http://schemas.microsoft.com/office/drawing/2014/main" id="{BE39AE19-EBD0-4047-A862-38775FA28EA2}"/>
              </a:ext>
            </a:extLst>
          </p:cNvPr>
          <p:cNvSpPr txBox="1"/>
          <p:nvPr/>
        </p:nvSpPr>
        <p:spPr>
          <a:xfrm>
            <a:off x="220677" y="1350826"/>
            <a:ext cx="11720844" cy="646331"/>
          </a:xfrm>
          <a:prstGeom prst="rect">
            <a:avLst/>
          </a:prstGeom>
          <a:noFill/>
        </p:spPr>
        <p:txBody>
          <a:bodyPr wrap="square">
            <a:spAutoFit/>
          </a:bodyPr>
          <a:lstStyle/>
          <a:p>
            <a:pPr algn="just"/>
            <a:r>
              <a:rPr lang="es-ES" sz="1800" dirty="0">
                <a:latin typeface="Arial" panose="020B0604020202020204" pitchFamily="34" charset="0"/>
                <a:cs typeface="Arial" panose="020B0604020202020204" pitchFamily="34" charset="0"/>
              </a:rPr>
              <a:t>Los mapas son muy útiles en nuestras aplicaciones. El hecho de poder identificar una ubicación a través de un Mapa hace que nuestros usuarios tengan una mejor experiencia</a:t>
            </a:r>
            <a:endParaRPr lang="es-DO" sz="18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38A9EA4-3434-4176-9649-F39E3A27C736}"/>
              </a:ext>
            </a:extLst>
          </p:cNvPr>
          <p:cNvSpPr txBox="1"/>
          <p:nvPr/>
        </p:nvSpPr>
        <p:spPr>
          <a:xfrm>
            <a:off x="220676" y="2145773"/>
            <a:ext cx="11802325" cy="830997"/>
          </a:xfrm>
          <a:prstGeom prst="rect">
            <a:avLst/>
          </a:prstGeom>
          <a:noFill/>
        </p:spPr>
        <p:txBody>
          <a:bodyPr wrap="square">
            <a:spAutoFit/>
          </a:bodyPr>
          <a:lstStyle/>
          <a:p>
            <a:pPr algn="just"/>
            <a:r>
              <a:rPr lang="es-ES" sz="1600" b="0" i="0" dirty="0">
                <a:solidFill>
                  <a:srgbClr val="404040"/>
                </a:solidFill>
                <a:effectLst/>
                <a:latin typeface="Arial" panose="020B0604020202020204" pitchFamily="34" charset="0"/>
                <a:cs typeface="Arial" panose="020B0604020202020204" pitchFamily="34" charset="0"/>
              </a:rPr>
              <a:t>La clase de mapa proporcionada por Xamarin Essentials nos permite abrir la aplicación de mapa instalada en nuestro dispositivo con una ubicación o un PlaceMark específico. Para poder abrir una ubicación en el mapa necesitamos indicar sus coordenadas, las cuales están compuestas por </a:t>
            </a:r>
            <a:r>
              <a:rPr lang="es-ES" sz="1600" b="1" i="1" dirty="0">
                <a:solidFill>
                  <a:srgbClr val="404040"/>
                </a:solidFill>
                <a:effectLst/>
                <a:latin typeface="Arial" panose="020B0604020202020204" pitchFamily="34" charset="0"/>
                <a:cs typeface="Arial" panose="020B0604020202020204" pitchFamily="34" charset="0"/>
              </a:rPr>
              <a:t>latitud</a:t>
            </a:r>
            <a:r>
              <a:rPr lang="es-ES" sz="1600" b="0" i="0" dirty="0">
                <a:solidFill>
                  <a:srgbClr val="404040"/>
                </a:solidFill>
                <a:effectLst/>
                <a:latin typeface="Arial" panose="020B0604020202020204" pitchFamily="34" charset="0"/>
                <a:cs typeface="Arial" panose="020B0604020202020204" pitchFamily="34" charset="0"/>
              </a:rPr>
              <a:t> y </a:t>
            </a:r>
            <a:r>
              <a:rPr lang="es-ES" sz="1600" b="1" i="1" dirty="0">
                <a:solidFill>
                  <a:srgbClr val="404040"/>
                </a:solidFill>
                <a:effectLst/>
                <a:latin typeface="Arial" panose="020B0604020202020204" pitchFamily="34" charset="0"/>
                <a:cs typeface="Arial" panose="020B0604020202020204" pitchFamily="34" charset="0"/>
              </a:rPr>
              <a:t>longitud</a:t>
            </a:r>
            <a:r>
              <a:rPr lang="es-ES" sz="1600" b="0" i="0" dirty="0">
                <a:solidFill>
                  <a:srgbClr val="404040"/>
                </a:solidFill>
                <a:effectLst/>
                <a:latin typeface="Arial" panose="020B0604020202020204" pitchFamily="34" charset="0"/>
                <a:cs typeface="Arial" panose="020B0604020202020204" pitchFamily="34" charset="0"/>
              </a:rPr>
              <a:t>.</a:t>
            </a:r>
          </a:p>
        </p:txBody>
      </p:sp>
      <p:sp>
        <p:nvSpPr>
          <p:cNvPr id="9" name="CuadroTexto 8">
            <a:extLst>
              <a:ext uri="{FF2B5EF4-FFF2-40B4-BE49-F238E27FC236}">
                <a16:creationId xmlns:a16="http://schemas.microsoft.com/office/drawing/2014/main" id="{4E97809A-8AE8-4FCA-873B-E7ADB16E7804}"/>
              </a:ext>
            </a:extLst>
          </p:cNvPr>
          <p:cNvSpPr txBox="1"/>
          <p:nvPr/>
        </p:nvSpPr>
        <p:spPr>
          <a:xfrm>
            <a:off x="320266" y="3125386"/>
            <a:ext cx="6097508" cy="400110"/>
          </a:xfrm>
          <a:prstGeom prst="rect">
            <a:avLst/>
          </a:prstGeom>
          <a:noFill/>
        </p:spPr>
        <p:txBody>
          <a:bodyPr wrap="square">
            <a:spAutoFit/>
          </a:bodyPr>
          <a:lstStyle/>
          <a:p>
            <a:pPr algn="l"/>
            <a:r>
              <a:rPr lang="es-DO" sz="2000" b="1" i="0" dirty="0">
                <a:solidFill>
                  <a:srgbClr val="404040"/>
                </a:solidFill>
                <a:effectLst/>
                <a:latin typeface="Arial" panose="020B0604020202020204" pitchFamily="34" charset="0"/>
                <a:cs typeface="Arial" panose="020B0604020202020204" pitchFamily="34" charset="0"/>
              </a:rPr>
              <a:t>Lanzamiento de mapas</a:t>
            </a:r>
            <a:endParaRPr lang="es-DO" sz="2000" b="0" i="0" dirty="0">
              <a:solidFill>
                <a:srgbClr val="404040"/>
              </a:solidFill>
              <a:effectLst/>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2D5F40FA-2DA4-41C3-9B39-B389C8680E23}"/>
              </a:ext>
            </a:extLst>
          </p:cNvPr>
          <p:cNvSpPr txBox="1"/>
          <p:nvPr/>
        </p:nvSpPr>
        <p:spPr>
          <a:xfrm>
            <a:off x="220676" y="3834597"/>
            <a:ext cx="11802323" cy="2462213"/>
          </a:xfrm>
          <a:prstGeom prst="rect">
            <a:avLst/>
          </a:prstGeom>
          <a:noFill/>
        </p:spPr>
        <p:txBody>
          <a:bodyPr wrap="square">
            <a:spAutoFit/>
          </a:bodyPr>
          <a:lstStyle/>
          <a:p>
            <a:pPr algn="just"/>
            <a:r>
              <a:rPr lang="es-ES" dirty="0">
                <a:latin typeface="Arial" panose="020B0604020202020204" pitchFamily="34" charset="0"/>
                <a:cs typeface="Arial" panose="020B0604020202020204" pitchFamily="34" charset="0"/>
              </a:rPr>
              <a:t>Para lanzar un mapa debes agregar la clase </a:t>
            </a:r>
            <a:r>
              <a:rPr lang="es-ES" b="1" dirty="0">
                <a:latin typeface="Arial" panose="020B0604020202020204" pitchFamily="34" charset="0"/>
                <a:cs typeface="Arial" panose="020B0604020202020204" pitchFamily="34" charset="0"/>
              </a:rPr>
              <a:t>Map</a:t>
            </a:r>
            <a:r>
              <a:rPr lang="es-ES" dirty="0">
                <a:latin typeface="Arial" panose="020B0604020202020204" pitchFamily="34" charset="0"/>
                <a:cs typeface="Arial" panose="020B0604020202020204" pitchFamily="34" charset="0"/>
              </a:rPr>
              <a:t>, seguida del método </a:t>
            </a:r>
            <a:r>
              <a:rPr lang="es-ES" b="1" dirty="0">
                <a:latin typeface="Arial" panose="020B0604020202020204" pitchFamily="34" charset="0"/>
                <a:cs typeface="Arial" panose="020B0604020202020204" pitchFamily="34" charset="0"/>
              </a:rPr>
              <a:t>OpenAsync</a:t>
            </a:r>
            <a:r>
              <a:rPr lang="es-ES" dirty="0">
                <a:latin typeface="Arial" panose="020B0604020202020204" pitchFamily="34" charset="0"/>
                <a:cs typeface="Arial" panose="020B0604020202020204" pitchFamily="34" charset="0"/>
              </a:rPr>
              <a:t>. Veamos cuales son los parametros:</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a:t>
            </a:r>
            <a:r>
              <a:rPr lang="es-ES" b="1" dirty="0">
                <a:latin typeface="Arial" panose="020B0604020202020204" pitchFamily="34" charset="0"/>
                <a:cs typeface="Arial" panose="020B0604020202020204" pitchFamily="34" charset="0"/>
              </a:rPr>
              <a:t>Ubicación</a:t>
            </a:r>
            <a:r>
              <a:rPr lang="es-ES" dirty="0">
                <a:latin typeface="Arial" panose="020B0604020202020204" pitchFamily="34" charset="0"/>
                <a:cs typeface="Arial" panose="020B0604020202020204" pitchFamily="34" charset="0"/>
              </a:rPr>
              <a:t>: Esta es la información de latitud, longitud, altitud y hora que informa el dispositivo.</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a:t>
            </a:r>
            <a:r>
              <a:rPr lang="es-ES" b="1" dirty="0">
                <a:latin typeface="Arial" panose="020B0604020202020204" pitchFamily="34" charset="0"/>
                <a:cs typeface="Arial" panose="020B0604020202020204" pitchFamily="34" charset="0"/>
              </a:rPr>
              <a:t>Placemark</a:t>
            </a:r>
            <a:r>
              <a:rPr lang="es-ES" dirty="0">
                <a:latin typeface="Arial" panose="020B0604020202020204" pitchFamily="34" charset="0"/>
                <a:cs typeface="Arial" panose="020B0604020202020204" pitchFamily="34" charset="0"/>
              </a:rPr>
              <a:t>: Descripción fácil de usar de una coordenada geográfica. Contiene información como el nombre del lugar, dirección entre otros.</a:t>
            </a:r>
          </a:p>
          <a:p>
            <a:pPr algn="just"/>
            <a:endParaRPr lang="es-ES" dirty="0">
              <a:latin typeface="Arial" panose="020B0604020202020204" pitchFamily="34" charset="0"/>
              <a:cs typeface="Arial" panose="020B0604020202020204" pitchFamily="34" charset="0"/>
            </a:endParaRPr>
          </a:p>
          <a:p>
            <a:pPr algn="just"/>
            <a:r>
              <a:rPr lang="es-ES" b="1" dirty="0">
                <a:latin typeface="Arial" panose="020B0604020202020204" pitchFamily="34" charset="0"/>
                <a:cs typeface="Arial" panose="020B0604020202020204" pitchFamily="34" charset="0"/>
              </a:rPr>
              <a:t>🔹Latitud y Longitud</a:t>
            </a:r>
            <a:r>
              <a:rPr lang="es-ES" dirty="0">
                <a:latin typeface="Arial" panose="020B0604020202020204" pitchFamily="34" charset="0"/>
                <a:cs typeface="Arial" panose="020B0604020202020204" pitchFamily="34" charset="0"/>
              </a:rPr>
              <a:t>: Son los datos de los que se compone una coordenada. Ejemplo: Las coordenadas de Disney World son: Latitud: 28.3772 y Longitud: 81.5707.</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🔹MapLaunchOptions: Opciones de inicio para abrir un mapa. Dentro de estas opciones se encuentra el nombre y tipo de navegación del mapa (Veremos este tema más detallado más adelante).</a:t>
            </a:r>
            <a:endParaRPr lang="es-D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78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alileo, GPS, GLONASS y Beidou: qué son y en qué se diferencian">
            <a:extLst>
              <a:ext uri="{FF2B5EF4-FFF2-40B4-BE49-F238E27FC236}">
                <a16:creationId xmlns:a16="http://schemas.microsoft.com/office/drawing/2014/main" id="{7B151859-262E-BB7B-AC75-DED34CEFC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872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452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8BCEF90-9EF1-0BAE-471E-128C514EF5A4}"/>
              </a:ext>
            </a:extLst>
          </p:cNvPr>
          <p:cNvSpPr txBox="1"/>
          <p:nvPr/>
        </p:nvSpPr>
        <p:spPr>
          <a:xfrm>
            <a:off x="294588" y="251464"/>
            <a:ext cx="2552307" cy="461665"/>
          </a:xfrm>
          <a:prstGeom prst="rect">
            <a:avLst/>
          </a:prstGeom>
          <a:noFill/>
        </p:spPr>
        <p:txBody>
          <a:bodyPr wrap="square">
            <a:spAutoFit/>
          </a:bodyPr>
          <a:lstStyle/>
          <a:p>
            <a:pPr algn="l"/>
            <a:r>
              <a:rPr lang="es-DO" sz="2400" b="1" i="0" dirty="0">
                <a:solidFill>
                  <a:srgbClr val="111111"/>
                </a:solidFill>
                <a:effectLst/>
                <a:latin typeface="+mn-lt"/>
              </a:rPr>
              <a:t>Qué es Galileo</a:t>
            </a:r>
          </a:p>
        </p:txBody>
      </p:sp>
      <p:sp>
        <p:nvSpPr>
          <p:cNvPr id="5" name="CuadroTexto 4">
            <a:extLst>
              <a:ext uri="{FF2B5EF4-FFF2-40B4-BE49-F238E27FC236}">
                <a16:creationId xmlns:a16="http://schemas.microsoft.com/office/drawing/2014/main" id="{3C94B016-67B2-4892-83D0-0FAA2D50872E}"/>
              </a:ext>
            </a:extLst>
          </p:cNvPr>
          <p:cNvSpPr txBox="1"/>
          <p:nvPr/>
        </p:nvSpPr>
        <p:spPr>
          <a:xfrm>
            <a:off x="124906" y="882833"/>
            <a:ext cx="3363012" cy="4401205"/>
          </a:xfrm>
          <a:prstGeom prst="rect">
            <a:avLst/>
          </a:prstGeom>
          <a:noFill/>
        </p:spPr>
        <p:txBody>
          <a:bodyPr wrap="square">
            <a:spAutoFit/>
          </a:bodyPr>
          <a:lstStyle/>
          <a:p>
            <a:pPr algn="just"/>
            <a:r>
              <a:rPr lang="es-ES" sz="2000" b="0" i="0" dirty="0">
                <a:solidFill>
                  <a:srgbClr val="111111"/>
                </a:solidFill>
                <a:effectLst/>
                <a:latin typeface="+mn-lt"/>
                <a:cs typeface="Arial" panose="020B0604020202020204" pitchFamily="34" charset="0"/>
              </a:rPr>
              <a:t>Galileo es un proyecto de navegación por satélites financiado y desarrollado entre la Unión Europea y la Agencia Espacial Europea (ESA). Su objetivo es de tener un sistema de posicionamiento de alta precisión que sea propio europeo para no depender de los</a:t>
            </a:r>
            <a:r>
              <a:rPr lang="es-ES" sz="2000" b="0" i="0" dirty="0">
                <a:solidFill>
                  <a:schemeClr val="tx1"/>
                </a:solidFill>
                <a:effectLst/>
                <a:latin typeface="+mn-lt"/>
                <a:cs typeface="Arial" panose="020B0604020202020204" pitchFamily="34" charset="0"/>
              </a:rPr>
              <a:t> </a:t>
            </a:r>
            <a:r>
              <a:rPr lang="es-ES" sz="2000" b="1" i="0" dirty="0">
                <a:solidFill>
                  <a:schemeClr val="tx1"/>
                </a:solidFill>
                <a:effectLst/>
                <a:latin typeface="+mn-lt"/>
                <a:cs typeface="Arial" panose="020B0604020202020204" pitchFamily="34" charset="0"/>
              </a:rPr>
              <a:t>GPS, GLONASS o BeiDou</a:t>
            </a:r>
            <a:r>
              <a:rPr lang="es-ES" sz="2000" b="0" i="0" dirty="0">
                <a:solidFill>
                  <a:schemeClr val="tx1"/>
                </a:solidFill>
                <a:effectLst/>
                <a:latin typeface="+mn-lt"/>
                <a:cs typeface="Arial" panose="020B0604020202020204" pitchFamily="34" charset="0"/>
              </a:rPr>
              <a:t>, </a:t>
            </a:r>
            <a:r>
              <a:rPr lang="es-ES" sz="2000" b="0" i="0" dirty="0">
                <a:solidFill>
                  <a:srgbClr val="111111"/>
                </a:solidFill>
                <a:effectLst/>
                <a:latin typeface="+mn-lt"/>
                <a:cs typeface="Arial" panose="020B0604020202020204" pitchFamily="34" charset="0"/>
              </a:rPr>
              <a:t>que son los sistemas de Estados Unidos, Rusia y China.</a:t>
            </a:r>
            <a:endParaRPr lang="es-DO" sz="2000" dirty="0">
              <a:latin typeface="+mn-lt"/>
              <a:cs typeface="Arial" panose="020B0604020202020204" pitchFamily="34" charset="0"/>
            </a:endParaRPr>
          </a:p>
        </p:txBody>
      </p:sp>
      <p:pic>
        <p:nvPicPr>
          <p:cNvPr id="2052" name="Picture 4" descr="ESA - Galileo satellite">
            <a:extLst>
              <a:ext uri="{FF2B5EF4-FFF2-40B4-BE49-F238E27FC236}">
                <a16:creationId xmlns:a16="http://schemas.microsoft.com/office/drawing/2014/main" id="{C7229667-FB0D-71F2-E735-594E9D48A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147" y="1641196"/>
            <a:ext cx="7867693" cy="303438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DE95BF6-D4FD-340D-BC39-A08B26815F08}"/>
              </a:ext>
            </a:extLst>
          </p:cNvPr>
          <p:cNvSpPr txBox="1"/>
          <p:nvPr/>
        </p:nvSpPr>
        <p:spPr>
          <a:xfrm>
            <a:off x="124906" y="5513502"/>
            <a:ext cx="11837707" cy="923330"/>
          </a:xfrm>
          <a:prstGeom prst="rect">
            <a:avLst/>
          </a:prstGeom>
          <a:noFill/>
        </p:spPr>
        <p:txBody>
          <a:bodyPr wrap="square">
            <a:spAutoFit/>
          </a:bodyPr>
          <a:lstStyle/>
          <a:p>
            <a:pPr algn="just"/>
            <a:r>
              <a:rPr lang="es-ES" sz="1800" b="0" i="0" dirty="0">
                <a:solidFill>
                  <a:schemeClr val="tx1"/>
                </a:solidFill>
                <a:effectLst/>
                <a:latin typeface="+mn-lt"/>
              </a:rPr>
              <a:t>El </a:t>
            </a:r>
            <a:r>
              <a:rPr lang="es-ES" sz="1800" b="0" i="0" u="none" strike="noStrike" dirty="0">
                <a:solidFill>
                  <a:schemeClr val="tx1"/>
                </a:solidFill>
                <a:effectLst/>
                <a:latin typeface="+mn-lt"/>
              </a:rPr>
              <a:t>sistema GPS</a:t>
            </a:r>
            <a:r>
              <a:rPr lang="es-ES" sz="1800" b="0" i="0" dirty="0">
                <a:solidFill>
                  <a:schemeClr val="tx1"/>
                </a:solidFill>
                <a:effectLst/>
                <a:latin typeface="+mn-lt"/>
              </a:rPr>
              <a:t>, se originó en la década del 70, donde idearon una red de satélites que permitía el seguimiento de un objeto en movimiento, a través del cálculo del tiempo que tarda la señal en llegar al receptor GPS, multiplicándolo por su velocidad.</a:t>
            </a:r>
            <a:endParaRPr lang="es-DO" sz="1800" dirty="0">
              <a:solidFill>
                <a:schemeClr val="tx1"/>
              </a:solidFill>
              <a:latin typeface="+mn-lt"/>
            </a:endParaRPr>
          </a:p>
        </p:txBody>
      </p:sp>
    </p:spTree>
    <p:extLst>
      <p:ext uri="{BB962C8B-B14F-4D97-AF65-F5344CB8AC3E}">
        <p14:creationId xmlns:p14="http://schemas.microsoft.com/office/powerpoint/2010/main" val="87675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D4C83FF-7355-746D-209A-3EEE431E32B4}"/>
              </a:ext>
            </a:extLst>
          </p:cNvPr>
          <p:cNvSpPr txBox="1"/>
          <p:nvPr/>
        </p:nvSpPr>
        <p:spPr>
          <a:xfrm>
            <a:off x="219174" y="367331"/>
            <a:ext cx="3608109" cy="2862322"/>
          </a:xfrm>
          <a:prstGeom prst="rect">
            <a:avLst/>
          </a:prstGeom>
          <a:noFill/>
        </p:spPr>
        <p:txBody>
          <a:bodyPr wrap="square">
            <a:spAutoFit/>
          </a:bodyPr>
          <a:lstStyle/>
          <a:p>
            <a:pPr algn="just"/>
            <a:r>
              <a:rPr lang="es-ES" sz="1800" b="1" i="0" dirty="0">
                <a:solidFill>
                  <a:srgbClr val="111111"/>
                </a:solidFill>
                <a:effectLst/>
                <a:latin typeface="Arial" panose="020B0604020202020204" pitchFamily="34" charset="0"/>
                <a:cs typeface="Arial" panose="020B0604020202020204" pitchFamily="34" charset="0"/>
              </a:rPr>
              <a:t>Qué es el GPS</a:t>
            </a:r>
          </a:p>
          <a:p>
            <a:pPr algn="just"/>
            <a:r>
              <a:rPr lang="es-ES" sz="1800" b="0" i="0" dirty="0">
                <a:solidFill>
                  <a:srgbClr val="111111"/>
                </a:solidFill>
                <a:effectLst/>
                <a:latin typeface="Arial" panose="020B0604020202020204" pitchFamily="34" charset="0"/>
                <a:cs typeface="Arial" panose="020B0604020202020204" pitchFamily="34" charset="0"/>
              </a:rPr>
              <a:t>El Sistema de Posicionamiento Global (</a:t>
            </a:r>
            <a:r>
              <a:rPr lang="es-ES" sz="1800" b="0" i="1" dirty="0">
                <a:solidFill>
                  <a:srgbClr val="111111"/>
                </a:solidFill>
                <a:effectLst/>
                <a:latin typeface="Arial" panose="020B0604020202020204" pitchFamily="34" charset="0"/>
                <a:cs typeface="Arial" panose="020B0604020202020204" pitchFamily="34" charset="0"/>
              </a:rPr>
              <a:t>Global Positioning System</a:t>
            </a:r>
            <a:r>
              <a:rPr lang="es-ES" sz="1800" b="0" i="0" dirty="0">
                <a:solidFill>
                  <a:srgbClr val="111111"/>
                </a:solidFill>
                <a:effectLst/>
                <a:latin typeface="Arial" panose="020B0604020202020204" pitchFamily="34" charset="0"/>
                <a:cs typeface="Arial" panose="020B0604020202020204" pitchFamily="34" charset="0"/>
              </a:rPr>
              <a:t> o </a:t>
            </a:r>
            <a:r>
              <a:rPr lang="es-ES" sz="1800" b="0" i="1" dirty="0">
                <a:solidFill>
                  <a:srgbClr val="111111"/>
                </a:solidFill>
                <a:effectLst/>
                <a:latin typeface="Arial" panose="020B0604020202020204" pitchFamily="34" charset="0"/>
                <a:cs typeface="Arial" panose="020B0604020202020204" pitchFamily="34" charset="0"/>
              </a:rPr>
              <a:t>GPS</a:t>
            </a:r>
            <a:r>
              <a:rPr lang="es-ES" sz="1800" b="0" i="0" dirty="0">
                <a:solidFill>
                  <a:srgbClr val="111111"/>
                </a:solidFill>
                <a:effectLst/>
                <a:latin typeface="Arial" panose="020B0604020202020204" pitchFamily="34" charset="0"/>
                <a:cs typeface="Arial" panose="020B0604020202020204" pitchFamily="34" charset="0"/>
              </a:rPr>
              <a:t>) es un sistema </a:t>
            </a:r>
            <a:r>
              <a:rPr lang="es-ES" sz="1800" b="1" i="0" dirty="0">
                <a:solidFill>
                  <a:srgbClr val="111111"/>
                </a:solidFill>
                <a:effectLst/>
                <a:latin typeface="Arial" panose="020B0604020202020204" pitchFamily="34" charset="0"/>
                <a:cs typeface="Arial" panose="020B0604020202020204" pitchFamily="34" charset="0"/>
              </a:rPr>
              <a:t>desarrollado, instalado y utilizado por el Departamento de Defensa de Estados Unidos</a:t>
            </a:r>
            <a:r>
              <a:rPr lang="es-ES" sz="1800" b="0" i="0" dirty="0">
                <a:solidFill>
                  <a:srgbClr val="111111"/>
                </a:solidFill>
                <a:effectLst/>
                <a:latin typeface="Arial" panose="020B0604020202020204" pitchFamily="34" charset="0"/>
                <a:cs typeface="Arial" panose="020B0604020202020204" pitchFamily="34" charset="0"/>
              </a:rPr>
              <a:t>, y actualmente es propiedad de la Fuerza Espacial de los Estados Unidos.</a:t>
            </a:r>
          </a:p>
        </p:txBody>
      </p:sp>
      <p:sp>
        <p:nvSpPr>
          <p:cNvPr id="5" name="CuadroTexto 4">
            <a:extLst>
              <a:ext uri="{FF2B5EF4-FFF2-40B4-BE49-F238E27FC236}">
                <a16:creationId xmlns:a16="http://schemas.microsoft.com/office/drawing/2014/main" id="{CF127987-9F0A-5749-A353-0F187F96F590}"/>
              </a:ext>
            </a:extLst>
          </p:cNvPr>
          <p:cNvSpPr txBox="1"/>
          <p:nvPr/>
        </p:nvSpPr>
        <p:spPr>
          <a:xfrm>
            <a:off x="4018176" y="332002"/>
            <a:ext cx="3740084" cy="3416320"/>
          </a:xfrm>
          <a:prstGeom prst="rect">
            <a:avLst/>
          </a:prstGeom>
          <a:noFill/>
        </p:spPr>
        <p:txBody>
          <a:bodyPr wrap="square">
            <a:spAutoFit/>
          </a:bodyPr>
          <a:lstStyle>
            <a:defPPr marR="0" lvl="0" algn="l" rtl="0">
              <a:lnSpc>
                <a:spcPct val="100000"/>
              </a:lnSpc>
              <a:spcBef>
                <a:spcPts val="0"/>
              </a:spcBef>
              <a:spcAft>
                <a:spcPts val="0"/>
              </a:spcAft>
            </a:defPPr>
            <a:lvl1pPr algn="just">
              <a:defRPr sz="2000" b="1">
                <a:solidFill>
                  <a:srgbClr val="111111"/>
                </a:solidFill>
                <a:effectLst/>
                <a:latin typeface="Tofino"/>
              </a:defRPr>
            </a:lvl1pPr>
          </a:lstStyle>
          <a:p>
            <a:r>
              <a:rPr lang="es-ES" sz="1800" dirty="0">
                <a:latin typeface="Arial" panose="020B0604020202020204" pitchFamily="34" charset="0"/>
                <a:cs typeface="Arial" panose="020B0604020202020204" pitchFamily="34" charset="0"/>
              </a:rPr>
              <a:t>Qué es el GLONASS</a:t>
            </a:r>
          </a:p>
          <a:p>
            <a:r>
              <a:rPr lang="es-ES" sz="1800" b="0" dirty="0">
                <a:latin typeface="Arial" panose="020B0604020202020204" pitchFamily="34" charset="0"/>
                <a:cs typeface="Arial" panose="020B0604020202020204" pitchFamily="34" charset="0"/>
              </a:rPr>
              <a:t>GLONASS son las siglas de Global’naya Navigatsionnaya Sputnikovaya Sistema, y se trata de una alternativa al GPS creada por la Unión Soviética. Actualmente, este sistema global de navegación por satélite es propiedad de la Federación Rusa, y cuenta con un total de 31 satélites en órbita a unos 19.000 kilómetros de altura.</a:t>
            </a:r>
          </a:p>
        </p:txBody>
      </p:sp>
      <p:sp>
        <p:nvSpPr>
          <p:cNvPr id="7" name="CuadroTexto 6">
            <a:extLst>
              <a:ext uri="{FF2B5EF4-FFF2-40B4-BE49-F238E27FC236}">
                <a16:creationId xmlns:a16="http://schemas.microsoft.com/office/drawing/2014/main" id="{36E30BF4-F994-9B25-DB18-22993C41E37C}"/>
              </a:ext>
            </a:extLst>
          </p:cNvPr>
          <p:cNvSpPr txBox="1"/>
          <p:nvPr/>
        </p:nvSpPr>
        <p:spPr>
          <a:xfrm>
            <a:off x="7996288" y="367331"/>
            <a:ext cx="3976538" cy="2585323"/>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b="1">
                <a:solidFill>
                  <a:srgbClr val="111111"/>
                </a:solidFill>
                <a:effectLst/>
                <a:latin typeface="Tofino"/>
              </a:defRPr>
            </a:lvl1pPr>
          </a:lstStyle>
          <a:p>
            <a:r>
              <a:rPr lang="es-ES" sz="1800" dirty="0">
                <a:latin typeface="Arial" panose="020B0604020202020204" pitchFamily="34" charset="0"/>
                <a:cs typeface="Arial" panose="020B0604020202020204" pitchFamily="34" charset="0"/>
              </a:rPr>
              <a:t>BeiDou</a:t>
            </a:r>
          </a:p>
          <a:p>
            <a:r>
              <a:rPr lang="es-ES" sz="1800" b="0" dirty="0">
                <a:latin typeface="Arial" panose="020B0604020202020204" pitchFamily="34" charset="0"/>
                <a:cs typeface="Arial" panose="020B0604020202020204" pitchFamily="34" charset="0"/>
              </a:rPr>
              <a:t>BeiDou significa Osa Mayor en chino, y es el sistema global de navegación por satélite creado por China como alternativa al GPS. Su nombre oficial es Sistema Experimental de Navegación por Satélite BeiDou, y cuenta con un total de 30 satélites en órbita.</a:t>
            </a:r>
          </a:p>
        </p:txBody>
      </p:sp>
      <p:pic>
        <p:nvPicPr>
          <p:cNvPr id="8" name="Picture 6" descr="✓ ¿Cómo ha sido la EVOLUCIÓN del GPS? | Todos los Avances">
            <a:extLst>
              <a:ext uri="{FF2B5EF4-FFF2-40B4-BE49-F238E27FC236}">
                <a16:creationId xmlns:a16="http://schemas.microsoft.com/office/drawing/2014/main" id="{3634EE12-6455-1BD2-4FD6-799665E6A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70" y="4117654"/>
            <a:ext cx="10597851" cy="254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3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5F59E10-9CDB-42DD-AB05-D5608AA300F5}"/>
              </a:ext>
            </a:extLst>
          </p:cNvPr>
          <p:cNvPicPr>
            <a:picLocks noChangeAspect="1"/>
          </p:cNvPicPr>
          <p:nvPr/>
        </p:nvPicPr>
        <p:blipFill>
          <a:blip r:embed="rId2"/>
          <a:stretch>
            <a:fillRect/>
          </a:stretch>
        </p:blipFill>
        <p:spPr>
          <a:xfrm>
            <a:off x="3238500" y="571499"/>
            <a:ext cx="5715000" cy="5715000"/>
          </a:xfrm>
          <a:prstGeom prst="rect">
            <a:avLst/>
          </a:prstGeom>
        </p:spPr>
      </p:pic>
      <p:pic>
        <p:nvPicPr>
          <p:cNvPr id="1026" name="Picture 2" descr="Gifs Animados de Satélites">
            <a:extLst>
              <a:ext uri="{FF2B5EF4-FFF2-40B4-BE49-F238E27FC236}">
                <a16:creationId xmlns:a16="http://schemas.microsoft.com/office/drawing/2014/main" id="{F16CA136-C205-48C1-BB4F-74ADF59E93B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86047" y="1503277"/>
            <a:ext cx="1504906" cy="12189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ifs Animados de Satélites">
            <a:extLst>
              <a:ext uri="{FF2B5EF4-FFF2-40B4-BE49-F238E27FC236}">
                <a16:creationId xmlns:a16="http://schemas.microsoft.com/office/drawing/2014/main" id="{35FDF518-3768-4801-847D-9E4AD627614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622276" y="1288968"/>
            <a:ext cx="1504906" cy="12189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ifs Animados de Satélites">
            <a:extLst>
              <a:ext uri="{FF2B5EF4-FFF2-40B4-BE49-F238E27FC236}">
                <a16:creationId xmlns:a16="http://schemas.microsoft.com/office/drawing/2014/main" id="{81111778-9190-4322-92E2-DD4AB88684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13138027">
            <a:off x="5484034" y="5175676"/>
            <a:ext cx="1504906" cy="12189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8+] Antena De Radio Gif - Paperblog">
            <a:extLst>
              <a:ext uri="{FF2B5EF4-FFF2-40B4-BE49-F238E27FC236}">
                <a16:creationId xmlns:a16="http://schemas.microsoft.com/office/drawing/2014/main" id="{4CAC668C-1526-4035-8AA3-72A7C0B3482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99578" y="802222"/>
            <a:ext cx="792843" cy="9355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n en Fuel Oil Jeans">
            <a:extLst>
              <a:ext uri="{FF2B5EF4-FFF2-40B4-BE49-F238E27FC236}">
                <a16:creationId xmlns:a16="http://schemas.microsoft.com/office/drawing/2014/main" id="{049F7B51-A7D8-4771-99AE-64E676018C3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57813" y="2790825"/>
            <a:ext cx="1476375"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ias Atentat, încercare Lingvistică antena gif - elchefjames.com">
            <a:extLst>
              <a:ext uri="{FF2B5EF4-FFF2-40B4-BE49-F238E27FC236}">
                <a16:creationId xmlns:a16="http://schemas.microsoft.com/office/drawing/2014/main" id="{1ED5A82A-728D-458D-89F6-92783BB399BD}"/>
              </a:ext>
            </a:extLst>
          </p:cNvPr>
          <p:cNvPicPr>
            <a:picLocks noChangeAspect="1" noChangeArrowheads="1" noCrop="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16146" y="309336"/>
            <a:ext cx="135255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lias Atentat, încercare Lingvistică antena gif - elchefjames.com">
            <a:extLst>
              <a:ext uri="{FF2B5EF4-FFF2-40B4-BE49-F238E27FC236}">
                <a16:creationId xmlns:a16="http://schemas.microsoft.com/office/drawing/2014/main" id="{A19D601E-BBC2-49A4-9E22-3EEB559D3C7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050473" y="2463233"/>
            <a:ext cx="135255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lias Atentat, încercare Lingvistică antena gif - elchefjames.com">
            <a:extLst>
              <a:ext uri="{FF2B5EF4-FFF2-40B4-BE49-F238E27FC236}">
                <a16:creationId xmlns:a16="http://schemas.microsoft.com/office/drawing/2014/main" id="{3288BF47-527E-46CF-A29B-95E565EC648D}"/>
              </a:ext>
            </a:extLst>
          </p:cNvPr>
          <p:cNvPicPr>
            <a:picLocks noChangeAspect="1" noChangeArrowheads="1" noCrop="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77897">
            <a:off x="7338935" y="2725426"/>
            <a:ext cx="1352550" cy="18192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a:extLst>
              <a:ext uri="{FF2B5EF4-FFF2-40B4-BE49-F238E27FC236}">
                <a16:creationId xmlns:a16="http://schemas.microsoft.com/office/drawing/2014/main" id="{C6927BE2-CCE4-43D0-8117-93059BAFC3D7}"/>
              </a:ext>
            </a:extLst>
          </p:cNvPr>
          <p:cNvCxnSpPr>
            <a:cxnSpLocks/>
          </p:cNvCxnSpPr>
          <p:nvPr/>
        </p:nvCxnSpPr>
        <p:spPr>
          <a:xfrm flipV="1">
            <a:off x="3682176" y="2017291"/>
            <a:ext cx="5603226" cy="349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D94A3794-E467-4D67-B27F-BF8B151B03CB}"/>
              </a:ext>
            </a:extLst>
          </p:cNvPr>
          <p:cNvCxnSpPr>
            <a:cxnSpLocks/>
          </p:cNvCxnSpPr>
          <p:nvPr/>
        </p:nvCxnSpPr>
        <p:spPr>
          <a:xfrm flipV="1">
            <a:off x="6105548" y="2034283"/>
            <a:ext cx="3149123" cy="356639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Arco 10">
            <a:extLst>
              <a:ext uri="{FF2B5EF4-FFF2-40B4-BE49-F238E27FC236}">
                <a16:creationId xmlns:a16="http://schemas.microsoft.com/office/drawing/2014/main" id="{E4777D74-C862-4C97-922C-71C9A47B8F3F}"/>
              </a:ext>
            </a:extLst>
          </p:cNvPr>
          <p:cNvSpPr/>
          <p:nvPr/>
        </p:nvSpPr>
        <p:spPr>
          <a:xfrm>
            <a:off x="4368914" y="1264857"/>
            <a:ext cx="2857500" cy="914720"/>
          </a:xfrm>
          <a:prstGeom prst="arc">
            <a:avLst>
              <a:gd name="adj1" fmla="val 16517956"/>
              <a:gd name="adj2" fmla="val 559619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latin typeface="Calibri" panose="020F0502020204030204" pitchFamily="34" charset="0"/>
              <a:cs typeface="Calibri" panose="020F0502020204030204" pitchFamily="34" charset="0"/>
            </a:endParaRPr>
          </a:p>
        </p:txBody>
      </p:sp>
      <p:cxnSp>
        <p:nvCxnSpPr>
          <p:cNvPr id="17" name="Conector recto 16">
            <a:extLst>
              <a:ext uri="{FF2B5EF4-FFF2-40B4-BE49-F238E27FC236}">
                <a16:creationId xmlns:a16="http://schemas.microsoft.com/office/drawing/2014/main" id="{B732BA63-80B3-4E06-B5E8-F697D243592D}"/>
              </a:ext>
            </a:extLst>
          </p:cNvPr>
          <p:cNvCxnSpPr>
            <a:cxnSpLocks/>
          </p:cNvCxnSpPr>
          <p:nvPr/>
        </p:nvCxnSpPr>
        <p:spPr>
          <a:xfrm>
            <a:off x="3667696" y="2112764"/>
            <a:ext cx="2418758" cy="354840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0B8D28-2545-479F-963E-1D3277691006}"/>
              </a:ext>
            </a:extLst>
          </p:cNvPr>
          <p:cNvSpPr/>
          <p:nvPr/>
        </p:nvSpPr>
        <p:spPr>
          <a:xfrm>
            <a:off x="5673294" y="1264857"/>
            <a:ext cx="432254" cy="445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alibri" panose="020F0502020204030204" pitchFamily="34" charset="0"/>
              <a:cs typeface="Calibri" panose="020F0502020204030204" pitchFamily="34" charset="0"/>
            </a:endParaRPr>
          </a:p>
        </p:txBody>
      </p:sp>
      <p:sp>
        <p:nvSpPr>
          <p:cNvPr id="20" name="Elipse 19">
            <a:extLst>
              <a:ext uri="{FF2B5EF4-FFF2-40B4-BE49-F238E27FC236}">
                <a16:creationId xmlns:a16="http://schemas.microsoft.com/office/drawing/2014/main" id="{1EBE6177-B6D4-4BA5-9183-097981951B2B}"/>
              </a:ext>
            </a:extLst>
          </p:cNvPr>
          <p:cNvSpPr/>
          <p:nvPr/>
        </p:nvSpPr>
        <p:spPr>
          <a:xfrm>
            <a:off x="7393008" y="4125341"/>
            <a:ext cx="432254" cy="445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alibri" panose="020F0502020204030204" pitchFamily="34" charset="0"/>
              <a:cs typeface="Calibri" panose="020F0502020204030204" pitchFamily="34" charset="0"/>
            </a:endParaRPr>
          </a:p>
        </p:txBody>
      </p:sp>
      <p:sp>
        <p:nvSpPr>
          <p:cNvPr id="29" name="Elipse 28">
            <a:extLst>
              <a:ext uri="{FF2B5EF4-FFF2-40B4-BE49-F238E27FC236}">
                <a16:creationId xmlns:a16="http://schemas.microsoft.com/office/drawing/2014/main" id="{1AFE263C-978F-4CEE-9C37-4FCFF9587E59}"/>
              </a:ext>
            </a:extLst>
          </p:cNvPr>
          <p:cNvSpPr/>
          <p:nvPr/>
        </p:nvSpPr>
        <p:spPr>
          <a:xfrm>
            <a:off x="4374923" y="4034473"/>
            <a:ext cx="432254" cy="445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9FAFF5C6-28E4-A0F5-29E8-ED9E52D1127F}"/>
              </a:ext>
            </a:extLst>
          </p:cNvPr>
          <p:cNvSpPr txBox="1"/>
          <p:nvPr/>
        </p:nvSpPr>
        <p:spPr>
          <a:xfrm>
            <a:off x="191286" y="171390"/>
            <a:ext cx="4873020" cy="400110"/>
          </a:xfrm>
          <a:prstGeom prst="rect">
            <a:avLst/>
          </a:prstGeom>
          <a:noFill/>
        </p:spPr>
        <p:txBody>
          <a:bodyPr wrap="square">
            <a:spAutoFit/>
          </a:bodyPr>
          <a:lstStyle/>
          <a:p>
            <a:pPr algn="l"/>
            <a:r>
              <a:rPr lang="es-ES" sz="2000" b="1" i="0" dirty="0">
                <a:solidFill>
                  <a:schemeClr val="bg1"/>
                </a:solidFill>
                <a:effectLst/>
                <a:latin typeface="Calibri" panose="020F0502020204030204" pitchFamily="34" charset="0"/>
                <a:cs typeface="Calibri" panose="020F0502020204030204" pitchFamily="34" charset="0"/>
              </a:rPr>
              <a:t>Cómo funciona el GPS de tu móvil</a:t>
            </a:r>
          </a:p>
        </p:txBody>
      </p:sp>
      <p:sp>
        <p:nvSpPr>
          <p:cNvPr id="12" name="Elipse 11">
            <a:extLst>
              <a:ext uri="{FF2B5EF4-FFF2-40B4-BE49-F238E27FC236}">
                <a16:creationId xmlns:a16="http://schemas.microsoft.com/office/drawing/2014/main" id="{79AEE0AF-1765-6F0C-76B4-447653BD3E4E}"/>
              </a:ext>
            </a:extLst>
          </p:cNvPr>
          <p:cNvSpPr/>
          <p:nvPr/>
        </p:nvSpPr>
        <p:spPr>
          <a:xfrm>
            <a:off x="5700557" y="456449"/>
            <a:ext cx="3888215" cy="380126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Calibri" panose="020F0502020204030204" pitchFamily="34" charset="0"/>
              <a:cs typeface="Calibri" panose="020F0502020204030204" pitchFamily="34" charset="0"/>
            </a:endParaRPr>
          </a:p>
        </p:txBody>
      </p:sp>
      <p:sp>
        <p:nvSpPr>
          <p:cNvPr id="14" name="Elipse 13">
            <a:extLst>
              <a:ext uri="{FF2B5EF4-FFF2-40B4-BE49-F238E27FC236}">
                <a16:creationId xmlns:a16="http://schemas.microsoft.com/office/drawing/2014/main" id="{A9158223-B057-3A4B-0631-DA23211386A9}"/>
              </a:ext>
            </a:extLst>
          </p:cNvPr>
          <p:cNvSpPr/>
          <p:nvPr/>
        </p:nvSpPr>
        <p:spPr>
          <a:xfrm>
            <a:off x="4368914" y="3354928"/>
            <a:ext cx="3437254" cy="338694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solidFill>
                <a:srgbClr val="00B050"/>
              </a:solidFill>
              <a:latin typeface="Calibri" panose="020F0502020204030204" pitchFamily="34" charset="0"/>
              <a:cs typeface="Calibri" panose="020F0502020204030204" pitchFamily="34" charset="0"/>
            </a:endParaRPr>
          </a:p>
        </p:txBody>
      </p:sp>
      <p:sp>
        <p:nvSpPr>
          <p:cNvPr id="16" name="Elipse 15">
            <a:extLst>
              <a:ext uri="{FF2B5EF4-FFF2-40B4-BE49-F238E27FC236}">
                <a16:creationId xmlns:a16="http://schemas.microsoft.com/office/drawing/2014/main" id="{6D1FE019-E7D3-76A2-3C21-2D5FF723F25E}"/>
              </a:ext>
            </a:extLst>
          </p:cNvPr>
          <p:cNvSpPr/>
          <p:nvPr/>
        </p:nvSpPr>
        <p:spPr>
          <a:xfrm>
            <a:off x="2464199" y="659410"/>
            <a:ext cx="3809430" cy="36230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Calibri" panose="020F0502020204030204" pitchFamily="34" charset="0"/>
              <a:cs typeface="Calibri" panose="020F0502020204030204" pitchFamily="34" charset="0"/>
            </a:endParaRPr>
          </a:p>
        </p:txBody>
      </p:sp>
      <p:sp>
        <p:nvSpPr>
          <p:cNvPr id="25" name="CuadroTexto 24">
            <a:extLst>
              <a:ext uri="{FF2B5EF4-FFF2-40B4-BE49-F238E27FC236}">
                <a16:creationId xmlns:a16="http://schemas.microsoft.com/office/drawing/2014/main" id="{8E925C49-18BF-CE72-A2D3-DC45D9EF4635}"/>
              </a:ext>
            </a:extLst>
          </p:cNvPr>
          <p:cNvSpPr txBox="1"/>
          <p:nvPr/>
        </p:nvSpPr>
        <p:spPr>
          <a:xfrm>
            <a:off x="10209229" y="1027522"/>
            <a:ext cx="1671482" cy="369332"/>
          </a:xfrm>
          <a:prstGeom prst="rect">
            <a:avLst/>
          </a:prstGeom>
          <a:noFill/>
        </p:spPr>
        <p:txBody>
          <a:bodyPr wrap="square" rtlCol="0">
            <a:spAutoFit/>
          </a:bodyPr>
          <a:lstStyle/>
          <a:p>
            <a:r>
              <a:rPr lang="es-DO" sz="1800" b="1" dirty="0">
                <a:solidFill>
                  <a:srgbClr val="FFFF00"/>
                </a:solidFill>
                <a:latin typeface="Calibri" panose="020F0502020204030204" pitchFamily="34" charset="0"/>
                <a:cs typeface="Calibri" panose="020F0502020204030204" pitchFamily="34" charset="0"/>
              </a:rPr>
              <a:t>Satélite 2</a:t>
            </a:r>
          </a:p>
        </p:txBody>
      </p:sp>
      <p:sp>
        <p:nvSpPr>
          <p:cNvPr id="26" name="CuadroTexto 25">
            <a:extLst>
              <a:ext uri="{FF2B5EF4-FFF2-40B4-BE49-F238E27FC236}">
                <a16:creationId xmlns:a16="http://schemas.microsoft.com/office/drawing/2014/main" id="{2EB910FC-D434-C056-EB98-DDE9DEB46A85}"/>
              </a:ext>
            </a:extLst>
          </p:cNvPr>
          <p:cNvSpPr txBox="1"/>
          <p:nvPr/>
        </p:nvSpPr>
        <p:spPr>
          <a:xfrm>
            <a:off x="7544093" y="5952536"/>
            <a:ext cx="1671482" cy="369332"/>
          </a:xfrm>
          <a:prstGeom prst="rect">
            <a:avLst/>
          </a:prstGeom>
          <a:noFill/>
        </p:spPr>
        <p:txBody>
          <a:bodyPr wrap="square" rtlCol="0">
            <a:spAutoFit/>
          </a:bodyPr>
          <a:lstStyle/>
          <a:p>
            <a:r>
              <a:rPr lang="es-DO" sz="1800" b="1" dirty="0">
                <a:solidFill>
                  <a:srgbClr val="FFFF00"/>
                </a:solidFill>
                <a:latin typeface="Calibri" panose="020F0502020204030204" pitchFamily="34" charset="0"/>
                <a:cs typeface="Calibri" panose="020F0502020204030204" pitchFamily="34" charset="0"/>
              </a:rPr>
              <a:t>Satélite 3</a:t>
            </a:r>
          </a:p>
        </p:txBody>
      </p:sp>
      <p:sp>
        <p:nvSpPr>
          <p:cNvPr id="27" name="CuadroTexto 26">
            <a:extLst>
              <a:ext uri="{FF2B5EF4-FFF2-40B4-BE49-F238E27FC236}">
                <a16:creationId xmlns:a16="http://schemas.microsoft.com/office/drawing/2014/main" id="{0D9ECDA1-EF9F-9E4A-61BC-9B1DBE5BC3F2}"/>
              </a:ext>
            </a:extLst>
          </p:cNvPr>
          <p:cNvSpPr txBox="1"/>
          <p:nvPr/>
        </p:nvSpPr>
        <p:spPr>
          <a:xfrm>
            <a:off x="1332181" y="1537551"/>
            <a:ext cx="1671482" cy="369332"/>
          </a:xfrm>
          <a:prstGeom prst="rect">
            <a:avLst/>
          </a:prstGeom>
          <a:noFill/>
        </p:spPr>
        <p:txBody>
          <a:bodyPr wrap="square" rtlCol="0">
            <a:spAutoFit/>
          </a:bodyPr>
          <a:lstStyle/>
          <a:p>
            <a:r>
              <a:rPr lang="es-DO" sz="1800" b="1" dirty="0">
                <a:solidFill>
                  <a:srgbClr val="FFFF00"/>
                </a:solidFill>
                <a:latin typeface="Calibri" panose="020F0502020204030204" pitchFamily="34" charset="0"/>
                <a:cs typeface="Calibri" panose="020F0502020204030204" pitchFamily="34" charset="0"/>
              </a:rPr>
              <a:t>Satélite 1</a:t>
            </a:r>
          </a:p>
        </p:txBody>
      </p:sp>
      <p:sp>
        <p:nvSpPr>
          <p:cNvPr id="28" name="Elipse 27">
            <a:extLst>
              <a:ext uri="{FF2B5EF4-FFF2-40B4-BE49-F238E27FC236}">
                <a16:creationId xmlns:a16="http://schemas.microsoft.com/office/drawing/2014/main" id="{A5537976-E426-7F32-D7FF-3577E2A85780}"/>
              </a:ext>
            </a:extLst>
          </p:cNvPr>
          <p:cNvSpPr/>
          <p:nvPr/>
        </p:nvSpPr>
        <p:spPr>
          <a:xfrm>
            <a:off x="5820234" y="3206070"/>
            <a:ext cx="432254" cy="44585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Calibri" panose="020F0502020204030204" pitchFamily="34" charset="0"/>
              <a:cs typeface="Calibri" panose="020F0502020204030204" pitchFamily="34" charset="0"/>
            </a:endParaRPr>
          </a:p>
        </p:txBody>
      </p:sp>
      <p:sp>
        <p:nvSpPr>
          <p:cNvPr id="32" name="CuadroTexto 31">
            <a:extLst>
              <a:ext uri="{FF2B5EF4-FFF2-40B4-BE49-F238E27FC236}">
                <a16:creationId xmlns:a16="http://schemas.microsoft.com/office/drawing/2014/main" id="{BE3AC82A-0FE9-03A8-9DEE-C6D28FCFF5EC}"/>
              </a:ext>
            </a:extLst>
          </p:cNvPr>
          <p:cNvSpPr txBox="1"/>
          <p:nvPr/>
        </p:nvSpPr>
        <p:spPr>
          <a:xfrm>
            <a:off x="98366" y="4117596"/>
            <a:ext cx="3599649" cy="2462213"/>
          </a:xfrm>
          <a:prstGeom prst="rect">
            <a:avLst/>
          </a:prstGeom>
          <a:noFill/>
        </p:spPr>
        <p:txBody>
          <a:bodyPr wrap="square">
            <a:spAutoFit/>
          </a:bodyPr>
          <a:lstStyle/>
          <a:p>
            <a:pPr algn="just"/>
            <a:r>
              <a:rPr lang="es-ES" dirty="0">
                <a:solidFill>
                  <a:schemeClr val="bg1"/>
                </a:solidFill>
                <a:latin typeface="Calibri" panose="020F0502020204030204" pitchFamily="34" charset="0"/>
                <a:cs typeface="Calibri" panose="020F0502020204030204" pitchFamily="34" charset="0"/>
              </a:rPr>
              <a:t>La red GPS, mantenida principalmente por el Departamento de Defensa de EE. UU., cuenta con </a:t>
            </a:r>
            <a:r>
              <a:rPr lang="es-ES" b="1" dirty="0">
                <a:solidFill>
                  <a:schemeClr val="bg1"/>
                </a:solidFill>
                <a:latin typeface="Calibri" panose="020F0502020204030204" pitchFamily="34" charset="0"/>
                <a:cs typeface="Calibri" panose="020F0502020204030204" pitchFamily="34" charset="0"/>
              </a:rPr>
              <a:t>27 satélites en órbita</a:t>
            </a:r>
            <a:r>
              <a:rPr lang="es-ES" dirty="0">
                <a:solidFill>
                  <a:schemeClr val="bg1"/>
                </a:solidFill>
                <a:latin typeface="Calibri" panose="020F0502020204030204" pitchFamily="34" charset="0"/>
                <a:cs typeface="Calibri" panose="020F0502020204030204" pitchFamily="34" charset="0"/>
              </a:rPr>
              <a:t>, de los cuales </a:t>
            </a:r>
            <a:r>
              <a:rPr lang="es-ES" b="1" dirty="0">
                <a:solidFill>
                  <a:schemeClr val="bg1"/>
                </a:solidFill>
                <a:latin typeface="Calibri" panose="020F0502020204030204" pitchFamily="34" charset="0"/>
                <a:cs typeface="Calibri" panose="020F0502020204030204" pitchFamily="34" charset="0"/>
              </a:rPr>
              <a:t>24 son operativos</a:t>
            </a:r>
            <a:r>
              <a:rPr lang="es-ES" dirty="0">
                <a:solidFill>
                  <a:schemeClr val="bg1"/>
                </a:solidFill>
                <a:latin typeface="Calibri" panose="020F0502020204030204" pitchFamily="34" charset="0"/>
                <a:cs typeface="Calibri" panose="020F0502020204030204" pitchFamily="34" charset="0"/>
              </a:rPr>
              <a:t> y </a:t>
            </a:r>
            <a:r>
              <a:rPr lang="es-ES" b="1" dirty="0">
                <a:solidFill>
                  <a:schemeClr val="bg1"/>
                </a:solidFill>
                <a:latin typeface="Calibri" panose="020F0502020204030204" pitchFamily="34" charset="0"/>
                <a:cs typeface="Calibri" panose="020F0502020204030204" pitchFamily="34" charset="0"/>
              </a:rPr>
              <a:t>3 son de reserva</a:t>
            </a:r>
            <a:r>
              <a:rPr lang="es-ES" dirty="0">
                <a:solidFill>
                  <a:schemeClr val="bg1"/>
                </a:solidFill>
                <a:latin typeface="Calibri" panose="020F0502020204030204" pitchFamily="34" charset="0"/>
                <a:cs typeface="Calibri" panose="020F0502020204030204" pitchFamily="34" charset="0"/>
              </a:rPr>
              <a:t>. Estos satélites están distribuidos estratégicamente para garantizar que, en cualquier punto del planeta, siempre haya conexión con al menos </a:t>
            </a:r>
            <a:r>
              <a:rPr lang="es-ES" b="1" dirty="0">
                <a:solidFill>
                  <a:schemeClr val="bg1"/>
                </a:solidFill>
                <a:latin typeface="Calibri" panose="020F0502020204030204" pitchFamily="34" charset="0"/>
                <a:cs typeface="Calibri" panose="020F0502020204030204" pitchFamily="34" charset="0"/>
              </a:rPr>
              <a:t>4 satélites</a:t>
            </a:r>
            <a:r>
              <a:rPr lang="es-ES" dirty="0">
                <a:solidFill>
                  <a:schemeClr val="bg1"/>
                </a:solidFill>
                <a:latin typeface="Calibri" panose="020F0502020204030204" pitchFamily="34" charset="0"/>
                <a:cs typeface="Calibri" panose="020F0502020204030204" pitchFamily="34" charset="0"/>
              </a:rPr>
              <a:t> al mismo tiempo, lo que permite la triangulación precisa de la ubicación. Es un sistema confiable y esencial en la vida moderna. 🚀📡✨</a:t>
            </a:r>
            <a:endParaRPr lang="es-DO" dirty="0">
              <a:solidFill>
                <a:schemeClr val="bg1"/>
              </a:solidFill>
              <a:latin typeface="Calibri" panose="020F0502020204030204" pitchFamily="34" charset="0"/>
              <a:cs typeface="Calibri" panose="020F0502020204030204" pitchFamily="34" charset="0"/>
            </a:endParaRPr>
          </a:p>
        </p:txBody>
      </p:sp>
      <p:sp>
        <p:nvSpPr>
          <p:cNvPr id="30" name="CuadroTexto 29">
            <a:extLst>
              <a:ext uri="{FF2B5EF4-FFF2-40B4-BE49-F238E27FC236}">
                <a16:creationId xmlns:a16="http://schemas.microsoft.com/office/drawing/2014/main" id="{4AF03BB4-60E5-4D90-9FA3-2D05D1C4BBAE}"/>
              </a:ext>
            </a:extLst>
          </p:cNvPr>
          <p:cNvSpPr txBox="1"/>
          <p:nvPr/>
        </p:nvSpPr>
        <p:spPr>
          <a:xfrm>
            <a:off x="9264330" y="3428999"/>
            <a:ext cx="2757812" cy="2677656"/>
          </a:xfrm>
          <a:prstGeom prst="rect">
            <a:avLst/>
          </a:prstGeom>
          <a:noFill/>
        </p:spPr>
        <p:txBody>
          <a:bodyPr wrap="square">
            <a:spAutoFit/>
          </a:bodyPr>
          <a:lstStyle/>
          <a:p>
            <a:pPr algn="just"/>
            <a:r>
              <a:rPr lang="es-ES" dirty="0">
                <a:solidFill>
                  <a:schemeClr val="bg1"/>
                </a:solidFill>
                <a:latin typeface="Calibri" panose="020F0502020204030204" pitchFamily="34" charset="0"/>
                <a:cs typeface="Calibri" panose="020F0502020204030204" pitchFamily="34" charset="0"/>
              </a:rPr>
              <a:t>La geolocalización con GPS funciona así: Los satélites GPS orbitan la Tierra y envían señales al receptor (como un teléfono). El receptor mide la distancia a </a:t>
            </a:r>
            <a:r>
              <a:rPr lang="es-ES" b="1" dirty="0">
                <a:solidFill>
                  <a:schemeClr val="bg1"/>
                </a:solidFill>
                <a:latin typeface="Calibri" panose="020F0502020204030204" pitchFamily="34" charset="0"/>
                <a:cs typeface="Calibri" panose="020F0502020204030204" pitchFamily="34" charset="0"/>
              </a:rPr>
              <a:t>al menos 4 satélites</a:t>
            </a:r>
            <a:r>
              <a:rPr lang="es-ES" dirty="0">
                <a:solidFill>
                  <a:schemeClr val="bg1"/>
                </a:solidFill>
                <a:latin typeface="Calibri" panose="020F0502020204030204" pitchFamily="34" charset="0"/>
                <a:cs typeface="Calibri" panose="020F0502020204030204" pitchFamily="34" charset="0"/>
              </a:rPr>
              <a:t> para calcular su ubicación exacta en coordenadas: </a:t>
            </a:r>
            <a:r>
              <a:rPr lang="es-ES" b="1" dirty="0">
                <a:solidFill>
                  <a:schemeClr val="bg1"/>
                </a:solidFill>
                <a:latin typeface="Calibri" panose="020F0502020204030204" pitchFamily="34" charset="0"/>
                <a:cs typeface="Calibri" panose="020F0502020204030204" pitchFamily="34" charset="0"/>
              </a:rPr>
              <a:t>latitud, longitud y altitud</a:t>
            </a:r>
            <a:r>
              <a:rPr lang="es-ES" dirty="0">
                <a:solidFill>
                  <a:schemeClr val="bg1"/>
                </a:solidFill>
                <a:latin typeface="Calibri" panose="020F0502020204030204" pitchFamily="34" charset="0"/>
                <a:cs typeface="Calibri" panose="020F0502020204030204" pitchFamily="34" charset="0"/>
              </a:rPr>
              <a:t>. Esto se muestra en un mapa satelital para localizar el punto exacto donde estás. Es un proceso rápido y muy preciso. 📡🗺️✨</a:t>
            </a:r>
            <a:endParaRPr lang="es-DO"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593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GPS">
            <a:extLst>
              <a:ext uri="{FF2B5EF4-FFF2-40B4-BE49-F238E27FC236}">
                <a16:creationId xmlns:a16="http://schemas.microsoft.com/office/drawing/2014/main" id="{0B731349-0E47-533F-E08D-AF2229B31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572" y="1264520"/>
            <a:ext cx="7166407" cy="479353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A8D25C7-4B62-BAE8-E01C-D959BCDEABC2}"/>
              </a:ext>
            </a:extLst>
          </p:cNvPr>
          <p:cNvSpPr txBox="1"/>
          <p:nvPr/>
        </p:nvSpPr>
        <p:spPr>
          <a:xfrm>
            <a:off x="238028" y="1537627"/>
            <a:ext cx="3570401" cy="4524315"/>
          </a:xfrm>
          <a:prstGeom prst="rect">
            <a:avLst/>
          </a:prstGeom>
          <a:noFill/>
        </p:spPr>
        <p:txBody>
          <a:bodyPr wrap="square">
            <a:spAutoFit/>
          </a:bodyPr>
          <a:lstStyle/>
          <a:p>
            <a:pPr algn="ctr"/>
            <a:r>
              <a:rPr lang="es-ES" sz="1800" b="0" i="0" dirty="0">
                <a:solidFill>
                  <a:srgbClr val="111111"/>
                </a:solidFill>
                <a:effectLst/>
                <a:latin typeface="+mn-lt"/>
              </a:rPr>
              <a:t>Y aquí es donde entra en acción el receptor GPS de tu móvil, que </a:t>
            </a:r>
            <a:r>
              <a:rPr lang="es-ES" sz="1800" b="1" i="0" dirty="0">
                <a:solidFill>
                  <a:srgbClr val="111111"/>
                </a:solidFill>
                <a:effectLst/>
                <a:latin typeface="+mn-lt"/>
              </a:rPr>
              <a:t>se conecta con al menos tres de los satélites</a:t>
            </a:r>
            <a:r>
              <a:rPr lang="es-ES" sz="1800" b="0" i="0" dirty="0">
                <a:solidFill>
                  <a:srgbClr val="111111"/>
                </a:solidFill>
                <a:effectLst/>
                <a:latin typeface="+mn-lt"/>
              </a:rPr>
              <a:t> que hay cerca de ti. Entonces, utiliza datos como el dónde estás en relación con estos satélites y la distancia de cada uno de ellos respecto a tu posición para calcular la posición en el mapa en la que te encuentras. Aunque con tres satélites es suficiente para triangular tu posición en un mapa, también suele utilizarse </a:t>
            </a:r>
            <a:r>
              <a:rPr lang="es-ES" sz="1800" b="0" i="0" dirty="0">
                <a:solidFill>
                  <a:schemeClr val="tx1"/>
                </a:solidFill>
                <a:effectLst/>
                <a:latin typeface="+mn-lt"/>
              </a:rPr>
              <a:t>la señal de un cuarto para determinar tu altitud.</a:t>
            </a:r>
            <a:endParaRPr lang="es-DO" sz="1800" dirty="0">
              <a:solidFill>
                <a:schemeClr val="tx1"/>
              </a:solidFill>
              <a:latin typeface="+mn-lt"/>
            </a:endParaRPr>
          </a:p>
        </p:txBody>
      </p:sp>
    </p:spTree>
    <p:extLst>
      <p:ext uri="{BB962C8B-B14F-4D97-AF65-F5344CB8AC3E}">
        <p14:creationId xmlns:p14="http://schemas.microsoft.com/office/powerpoint/2010/main" val="2081369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p:nvPr/>
        </p:nvSpPr>
        <p:spPr>
          <a:xfrm>
            <a:off x="367645" y="2435025"/>
            <a:ext cx="6894880" cy="2279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3200" dirty="0">
                <a:solidFill>
                  <a:schemeClr val="dk1"/>
                </a:solidFill>
                <a:latin typeface="Arial" panose="020B0604020202020204" pitchFamily="34" charset="0"/>
                <a:ea typeface="Calibri"/>
                <a:cs typeface="Arial" panose="020B0604020202020204" pitchFamily="34" charset="0"/>
                <a:sym typeface="Calibri"/>
              </a:rPr>
              <a:t>Vamos a ver una forma de Ubicación por medio de las Coordenadas de </a:t>
            </a:r>
            <a:r>
              <a:rPr lang="en-US" sz="3200" b="1" dirty="0">
                <a:solidFill>
                  <a:schemeClr val="dk1"/>
                </a:solidFill>
                <a:latin typeface="Arial" panose="020B0604020202020204" pitchFamily="34" charset="0"/>
                <a:ea typeface="Calibri"/>
                <a:cs typeface="Arial" panose="020B0604020202020204" pitchFamily="34" charset="0"/>
                <a:sym typeface="Calibri"/>
              </a:rPr>
              <a:t>Longitud</a:t>
            </a:r>
            <a:r>
              <a:rPr lang="en-US" sz="3200" dirty="0">
                <a:solidFill>
                  <a:schemeClr val="dk1"/>
                </a:solidFill>
                <a:latin typeface="Arial" panose="020B0604020202020204" pitchFamily="34" charset="0"/>
                <a:ea typeface="Calibri"/>
                <a:cs typeface="Arial" panose="020B0604020202020204" pitchFamily="34" charset="0"/>
                <a:sym typeface="Calibri"/>
              </a:rPr>
              <a:t> y </a:t>
            </a:r>
            <a:r>
              <a:rPr lang="en-US" sz="3200" b="1" dirty="0">
                <a:solidFill>
                  <a:schemeClr val="dk1"/>
                </a:solidFill>
                <a:latin typeface="Arial" panose="020B0604020202020204" pitchFamily="34" charset="0"/>
                <a:ea typeface="Calibri"/>
                <a:cs typeface="Arial" panose="020B0604020202020204" pitchFamily="34" charset="0"/>
                <a:sym typeface="Calibri"/>
              </a:rPr>
              <a:t>Latitud</a:t>
            </a:r>
            <a:r>
              <a:rPr lang="en-US" sz="3200" dirty="0">
                <a:solidFill>
                  <a:schemeClr val="dk1"/>
                </a:solidFill>
                <a:latin typeface="Arial" panose="020B0604020202020204" pitchFamily="34" charset="0"/>
                <a:ea typeface="Calibri"/>
                <a:cs typeface="Arial" panose="020B0604020202020204" pitchFamily="34" charset="0"/>
                <a:sym typeface="Calibri"/>
              </a:rPr>
              <a:t> de un Lugar que estes interesados ver en el Mapa.</a:t>
            </a:r>
            <a:endParaRPr sz="3200" dirty="0">
              <a:solidFill>
                <a:schemeClr val="dk1"/>
              </a:solidFill>
              <a:latin typeface="Arial" panose="020B0604020202020204" pitchFamily="34" charset="0"/>
              <a:ea typeface="Calibri"/>
              <a:cs typeface="Arial" panose="020B0604020202020204" pitchFamily="34" charset="0"/>
              <a:sym typeface="Calibri"/>
            </a:endParaRPr>
          </a:p>
        </p:txBody>
      </p:sp>
      <p:pic>
        <p:nvPicPr>
          <p:cNvPr id="136" name="Google Shape;136;p16" descr="Recorte de pantalla"/>
          <p:cNvPicPr preferRelativeResize="0"/>
          <p:nvPr/>
        </p:nvPicPr>
        <p:blipFill rotWithShape="1">
          <a:blip r:embed="rId3">
            <a:alphaModFix/>
          </a:blip>
          <a:srcRect/>
          <a:stretch/>
        </p:blipFill>
        <p:spPr>
          <a:xfrm>
            <a:off x="7588489" y="674567"/>
            <a:ext cx="2798057" cy="580029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46B8589-27CD-494F-8D9B-C34FAA54291A}"/>
              </a:ext>
            </a:extLst>
          </p:cNvPr>
          <p:cNvSpPr txBox="1"/>
          <p:nvPr/>
        </p:nvSpPr>
        <p:spPr>
          <a:xfrm>
            <a:off x="288866" y="335845"/>
            <a:ext cx="11423765" cy="6186309"/>
          </a:xfrm>
          <a:prstGeom prst="rect">
            <a:avLst/>
          </a:prstGeom>
          <a:noFill/>
        </p:spPr>
        <p:txBody>
          <a:bodyPr wrap="square">
            <a:spAutoFit/>
          </a:bodyPr>
          <a:lstStyle/>
          <a:p>
            <a:pPr algn="just"/>
            <a:r>
              <a:rPr lang="es-ES" sz="3200" b="1" i="0" dirty="0">
                <a:solidFill>
                  <a:srgbClr val="273B47"/>
                </a:solidFill>
                <a:effectLst/>
                <a:latin typeface="cooper_hewittmedium"/>
              </a:rPr>
              <a:t>Xamarin y Maui</a:t>
            </a:r>
          </a:p>
          <a:p>
            <a:pPr algn="just"/>
            <a:endParaRPr lang="es-ES" sz="2800" dirty="0"/>
          </a:p>
          <a:p>
            <a:pPr algn="just"/>
            <a:r>
              <a:rPr lang="es-ES" sz="2800" b="1" dirty="0"/>
              <a:t>Xamarin:</a:t>
            </a:r>
          </a:p>
          <a:p>
            <a:pPr algn="just"/>
            <a:endParaRPr lang="es-ES" sz="2800" dirty="0"/>
          </a:p>
          <a:p>
            <a:pPr algn="just"/>
            <a:r>
              <a:rPr lang="es-ES" sz="2800" b="1" dirty="0">
                <a:solidFill>
                  <a:srgbClr val="00B0F0"/>
                </a:solidFill>
                <a:effectLst>
                  <a:outerShdw blurRad="38100" dist="38100" dir="2700000" algn="tl">
                    <a:srgbClr val="000000">
                      <a:alpha val="43137"/>
                    </a:srgbClr>
                  </a:outerShdw>
                </a:effectLst>
              </a:rPr>
              <a:t>Xamarin</a:t>
            </a:r>
            <a:r>
              <a:rPr lang="es-ES" sz="2800" dirty="0"/>
              <a:t> es una plataforma de desarrollo de aplicaciones móviles que permite crear apps para Android e iOS usando  (C# y .NET), con un solo código base compartido.</a:t>
            </a:r>
          </a:p>
          <a:p>
            <a:pPr algn="just"/>
            <a:endParaRPr lang="es-ES" sz="2800" dirty="0"/>
          </a:p>
          <a:p>
            <a:pPr algn="just"/>
            <a:endParaRPr lang="es-ES" sz="2800" dirty="0"/>
          </a:p>
          <a:p>
            <a:pPr algn="just"/>
            <a:r>
              <a:rPr lang="es-ES" sz="2800" b="1" dirty="0"/>
              <a:t>.NET MAUI (Multiplatform App UI):</a:t>
            </a:r>
          </a:p>
          <a:p>
            <a:pPr algn="just"/>
            <a:endParaRPr lang="es-ES" sz="2800" dirty="0"/>
          </a:p>
          <a:p>
            <a:pPr algn="just"/>
            <a:r>
              <a:rPr lang="es-ES" sz="2800" b="1" dirty="0">
                <a:solidFill>
                  <a:srgbClr val="7030A0"/>
                </a:solidFill>
                <a:effectLst>
                  <a:outerShdw blurRad="38100" dist="38100" dir="2700000" algn="tl">
                    <a:srgbClr val="000000">
                      <a:alpha val="43137"/>
                    </a:srgbClr>
                  </a:outerShdw>
                </a:effectLst>
              </a:rPr>
              <a:t>MAUI</a:t>
            </a:r>
            <a:r>
              <a:rPr lang="es-ES" sz="2800" dirty="0"/>
              <a:t> es la evolución de  </a:t>
            </a:r>
            <a:r>
              <a:rPr lang="es-ES" sz="2800" b="1" dirty="0"/>
              <a:t>Xamarin.Forms </a:t>
            </a:r>
            <a:r>
              <a:rPr lang="es-ES" sz="2800" dirty="0"/>
              <a:t> y parte de .NET, diseñada para desarrollar aplicaciones con una única base de código que funcionen en  Android, iOS, Windows y Mac </a:t>
            </a:r>
          </a:p>
        </p:txBody>
      </p:sp>
      <p:pic>
        <p:nvPicPr>
          <p:cNvPr id="2050" name="Picture 2" descr="Xamarin Logo PNG Transparent &amp; SVG Vector - Freebie Supply">
            <a:extLst>
              <a:ext uri="{FF2B5EF4-FFF2-40B4-BE49-F238E27FC236}">
                <a16:creationId xmlns:a16="http://schemas.microsoft.com/office/drawing/2014/main" id="{D2ED7553-30AA-4AF1-BC0E-9FFEFEF5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178177"/>
            <a:ext cx="708660" cy="631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splaying Base64 encoded images in .NET MAUI · Gerald's blog about .NET, .NET  MAUI, Blazor, ASP.NET, Git, Azure and more!">
            <a:extLst>
              <a:ext uri="{FF2B5EF4-FFF2-40B4-BE49-F238E27FC236}">
                <a16:creationId xmlns:a16="http://schemas.microsoft.com/office/drawing/2014/main" id="{FAB62615-731F-4F03-9F68-375D61688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417" y="4135629"/>
            <a:ext cx="708661" cy="7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92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7" descr="Recorte de pantalla"/>
          <p:cNvPicPr preferRelativeResize="0"/>
          <p:nvPr/>
        </p:nvPicPr>
        <p:blipFill rotWithShape="1">
          <a:blip r:embed="rId3">
            <a:alphaModFix/>
          </a:blip>
          <a:srcRect/>
          <a:stretch/>
        </p:blipFill>
        <p:spPr>
          <a:xfrm>
            <a:off x="787399" y="1993473"/>
            <a:ext cx="10803467" cy="4695691"/>
          </a:xfrm>
          <a:prstGeom prst="rect">
            <a:avLst/>
          </a:prstGeom>
          <a:noFill/>
          <a:ln>
            <a:noFill/>
          </a:ln>
        </p:spPr>
      </p:pic>
      <p:pic>
        <p:nvPicPr>
          <p:cNvPr id="142" name="Google Shape;142;p17"/>
          <p:cNvPicPr preferRelativeResize="0"/>
          <p:nvPr/>
        </p:nvPicPr>
        <p:blipFill rotWithShape="1">
          <a:blip r:embed="rId4">
            <a:alphaModFix/>
          </a:blip>
          <a:srcRect/>
          <a:stretch/>
        </p:blipFill>
        <p:spPr>
          <a:xfrm>
            <a:off x="990598" y="956102"/>
            <a:ext cx="921535" cy="845318"/>
          </a:xfrm>
          <a:prstGeom prst="rect">
            <a:avLst/>
          </a:prstGeom>
          <a:noFill/>
          <a:ln>
            <a:noFill/>
          </a:ln>
        </p:spPr>
      </p:pic>
      <p:sp>
        <p:nvSpPr>
          <p:cNvPr id="143" name="Google Shape;143;p17"/>
          <p:cNvSpPr/>
          <p:nvPr/>
        </p:nvSpPr>
        <p:spPr>
          <a:xfrm>
            <a:off x="703915" y="229787"/>
            <a:ext cx="10725244"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dirty="0">
                <a:solidFill>
                  <a:schemeClr val="dk1"/>
                </a:solidFill>
                <a:latin typeface="Calibri" panose="020F0502020204030204" pitchFamily="34" charset="0"/>
                <a:cs typeface="Calibri" panose="020F0502020204030204" pitchFamily="34" charset="0"/>
                <a:sym typeface="Arial"/>
              </a:rPr>
              <a:t>Al abrir nuestro Visual Studio Xamarin, veremos una pantalla como esta</a:t>
            </a:r>
            <a:endParaRPr sz="2400" b="1" i="0" dirty="0">
              <a:solidFill>
                <a:schemeClr val="dk1"/>
              </a:solidFill>
              <a:latin typeface="Calibri" panose="020F0502020204030204" pitchFamily="34" charset="0"/>
              <a:cs typeface="Calibri" panose="020F0502020204030204" pitchFamily="34" charset="0"/>
              <a:sym typeface="Arial"/>
            </a:endParaRPr>
          </a:p>
        </p:txBody>
      </p:sp>
      <p:cxnSp>
        <p:nvCxnSpPr>
          <p:cNvPr id="144" name="Google Shape;144;p17"/>
          <p:cNvCxnSpPr/>
          <p:nvPr/>
        </p:nvCxnSpPr>
        <p:spPr>
          <a:xfrm flipH="1">
            <a:off x="2040467" y="691452"/>
            <a:ext cx="1566333" cy="706508"/>
          </a:xfrm>
          <a:prstGeom prst="straightConnector1">
            <a:avLst/>
          </a:prstGeom>
          <a:noFill/>
          <a:ln w="38100" cap="flat" cmpd="sng">
            <a:solidFill>
              <a:schemeClr val="dk1"/>
            </a:solidFill>
            <a:prstDash val="solid"/>
            <a:miter lim="800000"/>
            <a:headEnd type="none" w="sm" len="sm"/>
            <a:tailEnd type="triangle" w="med" len="med"/>
          </a:ln>
        </p:spPr>
      </p:cxnSp>
      <p:sp>
        <p:nvSpPr>
          <p:cNvPr id="145" name="Google Shape;145;p17"/>
          <p:cNvSpPr txBox="1"/>
          <p:nvPr/>
        </p:nvSpPr>
        <p:spPr>
          <a:xfrm>
            <a:off x="3568702" y="3187156"/>
            <a:ext cx="3390899" cy="2308324"/>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Aquí tenemos varias opciones, dentro ellas, Clonar un Repositorio desde GitHub o Azure, Abrir un Proyecto existente en nuestra PC, o Abrir una Carpeta especificar, y por último Crear un Proyecto  nuevo, le vamos a dar click en esta opción.</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46" name="Google Shape;146;p17"/>
          <p:cNvCxnSpPr/>
          <p:nvPr/>
        </p:nvCxnSpPr>
        <p:spPr>
          <a:xfrm rot="10800000" flipH="1">
            <a:off x="6790268" y="4437494"/>
            <a:ext cx="1303865" cy="8475"/>
          </a:xfrm>
          <a:prstGeom prst="straightConnector1">
            <a:avLst/>
          </a:prstGeom>
          <a:noFill/>
          <a:ln w="38100" cap="flat" cmpd="sng">
            <a:solidFill>
              <a:srgbClr val="FFC000"/>
            </a:solidFill>
            <a:prstDash val="solid"/>
            <a:miter lim="800000"/>
            <a:headEnd type="none" w="sm" len="sm"/>
            <a:tailEnd type="triangle" w="med" len="med"/>
          </a:ln>
        </p:spPr>
      </p:cxnSp>
      <p:sp>
        <p:nvSpPr>
          <p:cNvPr id="147" name="Google Shape;147;p17"/>
          <p:cNvSpPr/>
          <p:nvPr/>
        </p:nvSpPr>
        <p:spPr>
          <a:xfrm>
            <a:off x="8373533" y="2735694"/>
            <a:ext cx="431800" cy="3403600"/>
          </a:xfrm>
          <a:prstGeom prst="leftBrace">
            <a:avLst>
              <a:gd name="adj1" fmla="val 8333"/>
              <a:gd name="adj2" fmla="val 49751"/>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2" name="Google Shape;152;p18"/>
          <p:cNvGrpSpPr/>
          <p:nvPr/>
        </p:nvGrpSpPr>
        <p:grpSpPr>
          <a:xfrm>
            <a:off x="317466" y="826519"/>
            <a:ext cx="11410604" cy="5781622"/>
            <a:chOff x="0" y="84750"/>
            <a:chExt cx="12192000" cy="6586334"/>
          </a:xfrm>
        </p:grpSpPr>
        <p:pic>
          <p:nvPicPr>
            <p:cNvPr id="153" name="Google Shape;153;p18" descr="Recorte de pantalla"/>
            <p:cNvPicPr preferRelativeResize="0"/>
            <p:nvPr/>
          </p:nvPicPr>
          <p:blipFill rotWithShape="1">
            <a:blip r:embed="rId3">
              <a:alphaModFix/>
            </a:blip>
            <a:srcRect/>
            <a:stretch/>
          </p:blipFill>
          <p:spPr>
            <a:xfrm>
              <a:off x="0" y="169981"/>
              <a:ext cx="12192000" cy="6501103"/>
            </a:xfrm>
            <a:prstGeom prst="rect">
              <a:avLst/>
            </a:prstGeom>
            <a:noFill/>
            <a:ln>
              <a:noFill/>
            </a:ln>
          </p:spPr>
        </p:pic>
        <p:sp>
          <p:nvSpPr>
            <p:cNvPr id="154" name="Google Shape;154;p18"/>
            <p:cNvSpPr txBox="1"/>
            <p:nvPr/>
          </p:nvSpPr>
          <p:spPr>
            <a:xfrm>
              <a:off x="7535333" y="205812"/>
              <a:ext cx="4504267" cy="736290"/>
            </a:xfrm>
            <a:prstGeom prst="rect">
              <a:avLst/>
            </a:prstGeom>
            <a:solidFill>
              <a:srgbClr val="00B0F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Aqui veremos 3 secciones, donde podremos escoger el Lenguaje, para que plataforma, y el tipo de aplicacion, si es movil, desktop, etc. escogemos= C#, Todas las Plataformas, y Movil.</a:t>
              </a:r>
              <a:endParaRPr sz="12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55" name="Google Shape;155;p18"/>
            <p:cNvCxnSpPr>
              <a:stCxn id="154" idx="1"/>
            </p:cNvCxnSpPr>
            <p:nvPr/>
          </p:nvCxnSpPr>
          <p:spPr>
            <a:xfrm flipH="1">
              <a:off x="7255733" y="573957"/>
              <a:ext cx="279600" cy="224400"/>
            </a:xfrm>
            <a:prstGeom prst="straightConnector1">
              <a:avLst/>
            </a:prstGeom>
            <a:noFill/>
            <a:ln w="38100" cap="flat" cmpd="sng">
              <a:solidFill>
                <a:schemeClr val="accent1"/>
              </a:solidFill>
              <a:prstDash val="solid"/>
              <a:miter lim="800000"/>
              <a:headEnd type="none" w="sm" len="sm"/>
              <a:tailEnd type="triangle" w="med" len="med"/>
            </a:ln>
          </p:spPr>
        </p:cxnSp>
        <p:sp>
          <p:nvSpPr>
            <p:cNvPr id="156" name="Google Shape;156;p18"/>
            <p:cNvSpPr/>
            <p:nvPr/>
          </p:nvSpPr>
          <p:spPr>
            <a:xfrm>
              <a:off x="3496733" y="724616"/>
              <a:ext cx="3759200" cy="323166"/>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57" name="Google Shape;157;p18"/>
            <p:cNvSpPr txBox="1"/>
            <p:nvPr/>
          </p:nvSpPr>
          <p:spPr>
            <a:xfrm>
              <a:off x="7450666" y="3185942"/>
              <a:ext cx="4504267" cy="1086904"/>
            </a:xfrm>
            <a:prstGeom prst="rect">
              <a:avLst/>
            </a:prstGeom>
            <a:solidFill>
              <a:srgbClr val="8DA9DB"/>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dirty="0">
                  <a:solidFill>
                    <a:schemeClr val="dk1"/>
                  </a:solidFill>
                  <a:latin typeface="Calibri" panose="020F0502020204030204" pitchFamily="34" charset="0"/>
                  <a:ea typeface="Calibri"/>
                  <a:cs typeface="Calibri" panose="020F0502020204030204" pitchFamily="34" charset="0"/>
                  <a:sym typeface="Calibri"/>
                </a:rPr>
                <a:t>Al realizar el filtro, podremos varias opciones, y buscamos la primera que nos aparece, que es una Aplicacion </a:t>
              </a:r>
              <a:r>
                <a:rPr lang="en-US" dirty="0">
                  <a:solidFill>
                    <a:schemeClr val="dk1"/>
                  </a:solidFill>
                  <a:latin typeface="Calibri" panose="020F0502020204030204" pitchFamily="34" charset="0"/>
                  <a:ea typeface="Calibri"/>
                  <a:cs typeface="Calibri" panose="020F0502020204030204" pitchFamily="34" charset="0"/>
                  <a:sym typeface="Calibri"/>
                </a:rPr>
                <a:t>Móvil</a:t>
              </a:r>
              <a:r>
                <a:rPr lang="en-US" sz="1400" dirty="0">
                  <a:solidFill>
                    <a:schemeClr val="dk1"/>
                  </a:solidFill>
                  <a:latin typeface="Calibri" panose="020F0502020204030204" pitchFamily="34" charset="0"/>
                  <a:ea typeface="Calibri"/>
                  <a:cs typeface="Calibri" panose="020F0502020204030204" pitchFamily="34" charset="0"/>
                  <a:sym typeface="Calibri"/>
                </a:rPr>
                <a:t> (Xamarin Forms), como ven trae Solucion para (Android, C#, </a:t>
              </a:r>
              <a:r>
                <a:rPr lang="en-US" dirty="0">
                  <a:solidFill>
                    <a:schemeClr val="dk1"/>
                  </a:solidFill>
                  <a:latin typeface="Calibri" panose="020F0502020204030204" pitchFamily="34" charset="0"/>
                  <a:ea typeface="Calibri"/>
                  <a:cs typeface="Calibri" panose="020F0502020204030204" pitchFamily="34" charset="0"/>
                  <a:sym typeface="Calibri"/>
                </a:rPr>
                <a:t>IOS</a:t>
              </a:r>
              <a:r>
                <a:rPr lang="en-US" sz="1400" dirty="0">
                  <a:solidFill>
                    <a:schemeClr val="dk1"/>
                  </a:solidFill>
                  <a:latin typeface="Calibri" panose="020F0502020204030204" pitchFamily="34" charset="0"/>
                  <a:ea typeface="Calibri"/>
                  <a:cs typeface="Calibri" panose="020F0502020204030204" pitchFamily="34" charset="0"/>
                  <a:sym typeface="Calibri"/>
                </a:rPr>
                <a:t>, </a:t>
              </a:r>
              <a:r>
                <a:rPr lang="en-US" dirty="0">
                  <a:solidFill>
                    <a:schemeClr val="dk1"/>
                  </a:solidFill>
                  <a:latin typeface="Calibri" panose="020F0502020204030204" pitchFamily="34" charset="0"/>
                  <a:ea typeface="Calibri"/>
                  <a:cs typeface="Calibri" panose="020F0502020204030204" pitchFamily="34" charset="0"/>
                  <a:sym typeface="Calibri"/>
                </a:rPr>
                <a:t>Móvil</a:t>
              </a:r>
              <a:r>
                <a:rPr lang="en-US" sz="1400" dirty="0">
                  <a:solidFill>
                    <a:schemeClr val="dk1"/>
                  </a:solidFill>
                  <a:latin typeface="Calibri" panose="020F0502020204030204" pitchFamily="34" charset="0"/>
                  <a:ea typeface="Calibri"/>
                  <a:cs typeface="Calibri" panose="020F0502020204030204" pitchFamily="34" charset="0"/>
                  <a:sym typeface="Calibri"/>
                </a:rPr>
                <a:t>, Windows, etc)</a:t>
              </a:r>
              <a:endParaRPr sz="14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58" name="Google Shape;158;p18"/>
            <p:cNvCxnSpPr/>
            <p:nvPr/>
          </p:nvCxnSpPr>
          <p:spPr>
            <a:xfrm rot="10800000">
              <a:off x="7450666" y="1619574"/>
              <a:ext cx="270936" cy="1566368"/>
            </a:xfrm>
            <a:prstGeom prst="straightConnector1">
              <a:avLst/>
            </a:prstGeom>
            <a:noFill/>
            <a:ln w="38100" cap="flat" cmpd="sng">
              <a:solidFill>
                <a:srgbClr val="FF0000"/>
              </a:solidFill>
              <a:prstDash val="solid"/>
              <a:miter lim="800000"/>
              <a:headEnd type="none" w="sm" len="sm"/>
              <a:tailEnd type="triangle" w="med" len="med"/>
            </a:ln>
          </p:spPr>
        </p:cxnSp>
        <p:sp>
          <p:nvSpPr>
            <p:cNvPr id="159" name="Google Shape;159;p18"/>
            <p:cNvSpPr/>
            <p:nvPr/>
          </p:nvSpPr>
          <p:spPr>
            <a:xfrm>
              <a:off x="3496733" y="1070741"/>
              <a:ext cx="6366934" cy="548833"/>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60" name="Google Shape;160;p18"/>
            <p:cNvSpPr txBox="1"/>
            <p:nvPr/>
          </p:nvSpPr>
          <p:spPr>
            <a:xfrm>
              <a:off x="3496733" y="84750"/>
              <a:ext cx="3488267" cy="253916"/>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dk1"/>
                  </a:solidFill>
                  <a:latin typeface="Calibri" panose="020F0502020204030204" pitchFamily="34" charset="0"/>
                  <a:ea typeface="Calibri"/>
                  <a:cs typeface="Calibri" panose="020F0502020204030204" pitchFamily="34" charset="0"/>
                  <a:sym typeface="Calibri"/>
                </a:rPr>
                <a:t>Podemos Buscar la Solucion que queremos realizar</a:t>
              </a:r>
              <a:endParaRPr sz="105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61" name="Google Shape;161;p18"/>
            <p:cNvCxnSpPr/>
            <p:nvPr/>
          </p:nvCxnSpPr>
          <p:spPr>
            <a:xfrm flipH="1">
              <a:off x="4461933" y="356674"/>
              <a:ext cx="338666" cy="163488"/>
            </a:xfrm>
            <a:prstGeom prst="straightConnector1">
              <a:avLst/>
            </a:prstGeom>
            <a:noFill/>
            <a:ln w="38100" cap="flat" cmpd="sng">
              <a:solidFill>
                <a:srgbClr val="92D050"/>
              </a:solidFill>
              <a:prstDash val="solid"/>
              <a:miter lim="800000"/>
              <a:headEnd type="none" w="sm" len="sm"/>
              <a:tailEnd type="triangle" w="med" len="med"/>
            </a:ln>
          </p:spPr>
        </p:cxnSp>
        <p:sp>
          <p:nvSpPr>
            <p:cNvPr id="162" name="Google Shape;162;p18"/>
            <p:cNvSpPr/>
            <p:nvPr/>
          </p:nvSpPr>
          <p:spPr>
            <a:xfrm>
              <a:off x="3496733" y="432364"/>
              <a:ext cx="2421467" cy="229467"/>
            </a:xfrm>
            <a:prstGeom prst="roundRect">
              <a:avLst>
                <a:gd name="adj" fmla="val 16667"/>
              </a:avLst>
            </a:prstGeom>
            <a:noFill/>
            <a:ln w="19050"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63" name="Google Shape;163;p18"/>
            <p:cNvSpPr txBox="1"/>
            <p:nvPr/>
          </p:nvSpPr>
          <p:spPr>
            <a:xfrm>
              <a:off x="8551333" y="4983143"/>
              <a:ext cx="3488267" cy="415498"/>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dirty="0">
                  <a:solidFill>
                    <a:schemeClr val="dk1"/>
                  </a:solidFill>
                  <a:latin typeface="Calibri" panose="020F0502020204030204" pitchFamily="34" charset="0"/>
                  <a:ea typeface="Calibri"/>
                  <a:cs typeface="Calibri" panose="020F0502020204030204" pitchFamily="34" charset="0"/>
                  <a:sym typeface="Calibri"/>
                </a:rPr>
                <a:t>Una vez seleccionado todos los datos que necesitamos, le damos a siguiente.</a:t>
              </a:r>
              <a:endParaRPr sz="105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64" name="Google Shape;164;p18"/>
            <p:cNvCxnSpPr/>
            <p:nvPr/>
          </p:nvCxnSpPr>
          <p:spPr>
            <a:xfrm>
              <a:off x="9948333" y="5283200"/>
              <a:ext cx="1405467" cy="1095023"/>
            </a:xfrm>
            <a:prstGeom prst="straightConnector1">
              <a:avLst/>
            </a:prstGeom>
            <a:noFill/>
            <a:ln w="38100" cap="flat" cmpd="sng">
              <a:solidFill>
                <a:srgbClr val="92D050"/>
              </a:solidFill>
              <a:prstDash val="solid"/>
              <a:miter lim="800000"/>
              <a:headEnd type="none" w="sm" len="sm"/>
              <a:tailEnd type="triangle" w="med" len="med"/>
            </a:ln>
          </p:spPr>
        </p:cxnSp>
        <p:sp>
          <p:nvSpPr>
            <p:cNvPr id="165" name="Google Shape;165;p18"/>
            <p:cNvSpPr/>
            <p:nvPr/>
          </p:nvSpPr>
          <p:spPr>
            <a:xfrm>
              <a:off x="11294533" y="6378223"/>
              <a:ext cx="745067" cy="229467"/>
            </a:xfrm>
            <a:prstGeom prst="roundRect">
              <a:avLst>
                <a:gd name="adj" fmla="val 16667"/>
              </a:avLst>
            </a:prstGeom>
            <a:noFill/>
            <a:ln w="19050"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66" name="Google Shape;166;p18"/>
            <p:cNvSpPr txBox="1"/>
            <p:nvPr/>
          </p:nvSpPr>
          <p:spPr>
            <a:xfrm>
              <a:off x="241299" y="1704805"/>
              <a:ext cx="2679701" cy="3471081"/>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latin typeface="Calibri" panose="020F0502020204030204" pitchFamily="34" charset="0"/>
                  <a:ea typeface="Calibri"/>
                  <a:cs typeface="Calibri" panose="020F0502020204030204" pitchFamily="34" charset="0"/>
                  <a:sym typeface="Calibri"/>
                </a:rPr>
                <a:t>Al darle a crear un nuevo proyecto, nos saldrá esta Ventana, en donde veremos varias opciones, seguiremos la guia aqui descrita.</a:t>
              </a: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grpSp>
      <p:sp>
        <p:nvSpPr>
          <p:cNvPr id="167" name="Google Shape;167;p18"/>
          <p:cNvSpPr/>
          <p:nvPr/>
        </p:nvSpPr>
        <p:spPr>
          <a:xfrm>
            <a:off x="578723" y="245105"/>
            <a:ext cx="185160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i="0" dirty="0">
                <a:solidFill>
                  <a:srgbClr val="333333"/>
                </a:solidFill>
                <a:latin typeface="Calibri" panose="020F0502020204030204" pitchFamily="34" charset="0"/>
                <a:ea typeface="Libre Baskerville"/>
                <a:cs typeface="Calibri" panose="020F0502020204030204" pitchFamily="34" charset="0"/>
                <a:sym typeface="Libre Baskerville"/>
              </a:rPr>
              <a:t>Empezando</a:t>
            </a:r>
            <a:endParaRPr sz="2000" b="0" i="0" dirty="0">
              <a:solidFill>
                <a:srgbClr val="333333"/>
              </a:solidFill>
              <a:latin typeface="Calibri" panose="020F0502020204030204" pitchFamily="34" charset="0"/>
              <a:ea typeface="Libre Baskerville"/>
              <a:cs typeface="Calibri" panose="020F0502020204030204" pitchFamily="34" charset="0"/>
              <a:sym typeface="Libre Baskerville"/>
            </a:endParaRPr>
          </a:p>
        </p:txBody>
      </p:sp>
      <p:sp>
        <p:nvSpPr>
          <p:cNvPr id="168" name="Google Shape;168;p18"/>
          <p:cNvSpPr/>
          <p:nvPr/>
        </p:nvSpPr>
        <p:spPr>
          <a:xfrm>
            <a:off x="2572819" y="231593"/>
            <a:ext cx="897778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dirty="0">
                <a:solidFill>
                  <a:srgbClr val="444444"/>
                </a:solidFill>
                <a:latin typeface="Calibri" panose="020F0502020204030204" pitchFamily="34" charset="0"/>
                <a:ea typeface="Alegreya Sans"/>
                <a:cs typeface="Calibri" panose="020F0502020204030204" pitchFamily="34" charset="0"/>
                <a:sym typeface="Alegreya Sans"/>
              </a:rPr>
              <a:t>Creamos un nuevo proyecto y seleccionamos la Aplicación Móvil (Xamarin.Forms)</a:t>
            </a:r>
            <a:endParaRPr sz="1800" b="0" i="0" dirty="0">
              <a:solidFill>
                <a:srgbClr val="444444"/>
              </a:solidFill>
              <a:latin typeface="Calibri" panose="020F0502020204030204" pitchFamily="34" charset="0"/>
              <a:ea typeface="Alegreya Sans"/>
              <a:cs typeface="Calibri" panose="020F0502020204030204" pitchFamily="34" charset="0"/>
              <a:sym typeface="Alegrey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9" descr="Recorte de pantalla"/>
          <p:cNvPicPr preferRelativeResize="0"/>
          <p:nvPr/>
        </p:nvPicPr>
        <p:blipFill rotWithShape="1">
          <a:blip r:embed="rId3">
            <a:alphaModFix/>
          </a:blip>
          <a:srcRect/>
          <a:stretch/>
        </p:blipFill>
        <p:spPr>
          <a:xfrm>
            <a:off x="207432" y="291925"/>
            <a:ext cx="11984567" cy="6384658"/>
          </a:xfrm>
          <a:prstGeom prst="rect">
            <a:avLst/>
          </a:prstGeom>
          <a:noFill/>
          <a:ln>
            <a:noFill/>
          </a:ln>
        </p:spPr>
      </p:pic>
      <p:sp>
        <p:nvSpPr>
          <p:cNvPr id="174" name="Google Shape;174;p19"/>
          <p:cNvSpPr txBox="1"/>
          <p:nvPr/>
        </p:nvSpPr>
        <p:spPr>
          <a:xfrm>
            <a:off x="5342467" y="345701"/>
            <a:ext cx="6612467" cy="646331"/>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Aquí le pondremos nombre a nuestro Proyecto (</a:t>
            </a:r>
            <a:r>
              <a:rPr lang="en-US" sz="1800" b="1" dirty="0">
                <a:solidFill>
                  <a:schemeClr val="dk1"/>
                </a:solidFill>
                <a:latin typeface="Calibri" panose="020F0502020204030204" pitchFamily="34" charset="0"/>
                <a:ea typeface="Calibri"/>
                <a:cs typeface="Calibri" panose="020F0502020204030204" pitchFamily="34" charset="0"/>
                <a:sym typeface="Calibri"/>
              </a:rPr>
              <a:t>Ubicación GPS –Seccion-0742)</a:t>
            </a:r>
            <a:r>
              <a:rPr lang="en-US" sz="1800" dirty="0">
                <a:solidFill>
                  <a:schemeClr val="dk1"/>
                </a:solidFill>
                <a:latin typeface="Calibri" panose="020F0502020204030204" pitchFamily="34" charset="0"/>
                <a:ea typeface="Calibri"/>
                <a:cs typeface="Calibri" panose="020F0502020204030204" pitchFamily="34" charset="0"/>
                <a:sym typeface="Calibri"/>
              </a:rPr>
              <a:t> por ejemplo.</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75" name="Google Shape;175;p19"/>
          <p:cNvSpPr txBox="1"/>
          <p:nvPr/>
        </p:nvSpPr>
        <p:spPr>
          <a:xfrm>
            <a:off x="5418666" y="1334869"/>
            <a:ext cx="6612467" cy="923330"/>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Aquí podremos elegir una Carpeta o folder donde Guardar nuestra Solución, o dejarla por defecto, o crear una nueva dentro de la misma direccion, lo dejaremos por defecto como esta.</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76" name="Google Shape;176;p19"/>
          <p:cNvCxnSpPr>
            <a:stCxn id="175" idx="1"/>
          </p:cNvCxnSpPr>
          <p:nvPr/>
        </p:nvCxnSpPr>
        <p:spPr>
          <a:xfrm flipH="1">
            <a:off x="3674466" y="1796534"/>
            <a:ext cx="1744200" cy="381300"/>
          </a:xfrm>
          <a:prstGeom prst="straightConnector1">
            <a:avLst/>
          </a:prstGeom>
          <a:noFill/>
          <a:ln w="38100" cap="flat" cmpd="sng">
            <a:solidFill>
              <a:srgbClr val="00B050"/>
            </a:solidFill>
            <a:prstDash val="solid"/>
            <a:miter lim="800000"/>
            <a:headEnd type="none" w="sm" len="sm"/>
            <a:tailEnd type="triangle" w="med" len="med"/>
          </a:ln>
        </p:spPr>
      </p:cxnSp>
      <p:sp>
        <p:nvSpPr>
          <p:cNvPr id="177" name="Google Shape;177;p19"/>
          <p:cNvSpPr txBox="1"/>
          <p:nvPr/>
        </p:nvSpPr>
        <p:spPr>
          <a:xfrm>
            <a:off x="368300" y="4603002"/>
            <a:ext cx="6612467" cy="923330"/>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Aquí podremos cambiar el nombre de la Solución o dejarla por defecto como está al crear el proyecto, lo dejaremos con el mismo nombre que toma al crear el Nombre del Proyecto.</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78" name="Google Shape;178;p19"/>
          <p:cNvCxnSpPr/>
          <p:nvPr/>
        </p:nvCxnSpPr>
        <p:spPr>
          <a:xfrm flipH="1">
            <a:off x="618068" y="2926080"/>
            <a:ext cx="196579" cy="1676922"/>
          </a:xfrm>
          <a:prstGeom prst="straightConnector1">
            <a:avLst/>
          </a:prstGeom>
          <a:noFill/>
          <a:ln w="38100" cap="flat" cmpd="sng">
            <a:solidFill>
              <a:srgbClr val="00B050"/>
            </a:solidFill>
            <a:prstDash val="solid"/>
            <a:miter lim="800000"/>
            <a:headEnd type="none" w="sm" len="sm"/>
            <a:tailEnd type="triangle" w="med" len="med"/>
          </a:ln>
        </p:spPr>
      </p:cxnSp>
      <p:sp>
        <p:nvSpPr>
          <p:cNvPr id="179" name="Google Shape;179;p19"/>
          <p:cNvSpPr txBox="1"/>
          <p:nvPr/>
        </p:nvSpPr>
        <p:spPr>
          <a:xfrm>
            <a:off x="10075333" y="5064667"/>
            <a:ext cx="1761067" cy="646331"/>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dk1"/>
                </a:solidFill>
                <a:latin typeface="Calibri" panose="020F0502020204030204" pitchFamily="34" charset="0"/>
                <a:ea typeface="Calibri"/>
                <a:cs typeface="Calibri" panose="020F0502020204030204" pitchFamily="34" charset="0"/>
                <a:sym typeface="Calibri"/>
              </a:rPr>
              <a:t>Al Finalizar le daremos  a crear</a:t>
            </a:r>
            <a:endParaRPr sz="18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80" name="Google Shape;180;p19"/>
          <p:cNvCxnSpPr>
            <a:stCxn id="179" idx="2"/>
          </p:cNvCxnSpPr>
          <p:nvPr/>
        </p:nvCxnSpPr>
        <p:spPr>
          <a:xfrm>
            <a:off x="10955866" y="5710998"/>
            <a:ext cx="745200" cy="706800"/>
          </a:xfrm>
          <a:prstGeom prst="straightConnector1">
            <a:avLst/>
          </a:prstGeom>
          <a:noFill/>
          <a:ln w="38100" cap="flat" cmpd="sng">
            <a:solidFill>
              <a:srgbClr val="00B050"/>
            </a:solidFill>
            <a:prstDash val="solid"/>
            <a:miter lim="800000"/>
            <a:headEnd type="none" w="sm" len="sm"/>
            <a:tailEnd type="triangle" w="med" len="med"/>
          </a:ln>
        </p:spPr>
      </p:cxnSp>
      <p:sp>
        <p:nvSpPr>
          <p:cNvPr id="181" name="Google Shape;181;p19"/>
          <p:cNvSpPr/>
          <p:nvPr/>
        </p:nvSpPr>
        <p:spPr>
          <a:xfrm>
            <a:off x="484701" y="1547637"/>
            <a:ext cx="1585690" cy="230832"/>
          </a:xfrm>
          <a:prstGeom prst="rect">
            <a:avLst/>
          </a:prstGeom>
          <a:solidFill>
            <a:srgbClr val="FCFC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1" dirty="0">
                <a:solidFill>
                  <a:schemeClr val="dk1"/>
                </a:solidFill>
                <a:latin typeface="Calibri" panose="020F0502020204030204" pitchFamily="34" charset="0"/>
                <a:ea typeface="Calibri"/>
                <a:cs typeface="Calibri" panose="020F0502020204030204" pitchFamily="34" charset="0"/>
                <a:sym typeface="Calibri"/>
              </a:rPr>
              <a:t>Ubicación GPS –Seccion-0742</a:t>
            </a:r>
            <a:endParaRPr sz="900"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82" name="Google Shape;182;p19"/>
          <p:cNvCxnSpPr>
            <a:stCxn id="174" idx="1"/>
          </p:cNvCxnSpPr>
          <p:nvPr/>
        </p:nvCxnSpPr>
        <p:spPr>
          <a:xfrm flipH="1">
            <a:off x="1792567" y="668867"/>
            <a:ext cx="3549900" cy="858000"/>
          </a:xfrm>
          <a:prstGeom prst="straightConnector1">
            <a:avLst/>
          </a:prstGeom>
          <a:noFill/>
          <a:ln w="38100" cap="flat" cmpd="sng">
            <a:solidFill>
              <a:srgbClr val="00B050"/>
            </a:solidFill>
            <a:prstDash val="solid"/>
            <a:miter lim="800000"/>
            <a:headEnd type="none" w="sm" len="sm"/>
            <a:tailEnd type="triangle" w="med" len="med"/>
          </a:ln>
        </p:spPr>
      </p:cxnSp>
      <p:sp>
        <p:nvSpPr>
          <p:cNvPr id="183" name="Google Shape;183;p19"/>
          <p:cNvSpPr/>
          <p:nvPr/>
        </p:nvSpPr>
        <p:spPr>
          <a:xfrm>
            <a:off x="474310" y="2677542"/>
            <a:ext cx="1585690" cy="230832"/>
          </a:xfrm>
          <a:prstGeom prst="rect">
            <a:avLst/>
          </a:prstGeom>
          <a:solidFill>
            <a:srgbClr val="FCFC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1" dirty="0">
                <a:solidFill>
                  <a:schemeClr val="dk1"/>
                </a:solidFill>
                <a:latin typeface="Calibri" panose="020F0502020204030204" pitchFamily="34" charset="0"/>
                <a:ea typeface="Calibri"/>
                <a:cs typeface="Calibri" panose="020F0502020204030204" pitchFamily="34" charset="0"/>
                <a:sym typeface="Calibri"/>
              </a:rPr>
              <a:t>Ubicación GPS –Seccion-0742</a:t>
            </a:r>
            <a:endParaRPr sz="9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416311-48D2-4A3D-91B3-3B53A1A9D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70" y="97394"/>
            <a:ext cx="9821646" cy="6496957"/>
          </a:xfrm>
          <a:prstGeom prst="rect">
            <a:avLst/>
          </a:prstGeom>
        </p:spPr>
      </p:pic>
      <p:sp>
        <p:nvSpPr>
          <p:cNvPr id="3" name="CuadroTexto 2"/>
          <p:cNvSpPr txBox="1"/>
          <p:nvPr/>
        </p:nvSpPr>
        <p:spPr>
          <a:xfrm>
            <a:off x="162984" y="3505165"/>
            <a:ext cx="2975071" cy="1815882"/>
          </a:xfrm>
          <a:prstGeom prst="rect">
            <a:avLst/>
          </a:prstGeom>
          <a:solidFill>
            <a:srgbClr val="92D050"/>
          </a:solidFill>
          <a:ln>
            <a:solidFill>
              <a:srgbClr val="00B050"/>
            </a:solidFill>
          </a:ln>
        </p:spPr>
        <p:txBody>
          <a:bodyPr wrap="square" rtlCol="0">
            <a:spAutoFit/>
          </a:bodyPr>
          <a:lstStyle/>
          <a:p>
            <a:pPr algn="just"/>
            <a:r>
              <a:rPr lang="en-US" dirty="0">
                <a:latin typeface="Calibri" panose="020F0502020204030204" pitchFamily="34" charset="0"/>
                <a:cs typeface="Calibri" panose="020F0502020204030204" pitchFamily="34" charset="0"/>
              </a:rPr>
              <a:t>Al darle a crear nos saldra esta Ventana con las opciones de (Maestro Detalle, Con Pestaña, Shell, y En Blanco), si tienen en el programa en Español o en </a:t>
            </a:r>
            <a:r>
              <a:rPr lang="en-US" dirty="0" err="1">
                <a:latin typeface="Calibri" panose="020F0502020204030204" pitchFamily="34" charset="0"/>
                <a:cs typeface="Calibri" panose="020F0502020204030204" pitchFamily="34" charset="0"/>
              </a:rPr>
              <a:t>Ingles's</a:t>
            </a:r>
            <a:r>
              <a:rPr lang="en-US" dirty="0">
                <a:latin typeface="Calibri" panose="020F0502020204030204" pitchFamily="34" charset="0"/>
                <a:cs typeface="Calibri" panose="020F0502020204030204" pitchFamily="34" charset="0"/>
              </a:rPr>
              <a:t> son las mismas opciones, aqui vamos a escoger la ultima opcion, la cual es una Solucion en Blanco,.</a:t>
            </a:r>
            <a:endParaRPr lang="es-ES" dirty="0">
              <a:latin typeface="Calibri" panose="020F0502020204030204" pitchFamily="34" charset="0"/>
              <a:cs typeface="Calibri" panose="020F0502020204030204" pitchFamily="34" charset="0"/>
            </a:endParaRPr>
          </a:p>
        </p:txBody>
      </p:sp>
      <p:cxnSp>
        <p:nvCxnSpPr>
          <p:cNvPr id="5" name="Conector recto de flecha 4"/>
          <p:cNvCxnSpPr>
            <a:cxnSpLocks/>
            <a:stCxn id="3" idx="0"/>
          </p:cNvCxnSpPr>
          <p:nvPr/>
        </p:nvCxnSpPr>
        <p:spPr>
          <a:xfrm flipV="1">
            <a:off x="1650520" y="1288475"/>
            <a:ext cx="2142162" cy="22166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555865" y="4723411"/>
            <a:ext cx="6407920" cy="1169551"/>
          </a:xfrm>
          <a:prstGeom prst="rect">
            <a:avLst/>
          </a:prstGeom>
          <a:solidFill>
            <a:schemeClr val="accent2">
              <a:lumMod val="20000"/>
              <a:lumOff val="80000"/>
            </a:schemeClr>
          </a:solidFill>
          <a:ln>
            <a:solidFill>
              <a:srgbClr val="00B050"/>
            </a:solidFill>
          </a:ln>
        </p:spPr>
        <p:txBody>
          <a:bodyPr wrap="square" rtlCol="0">
            <a:spAutoFit/>
          </a:bodyPr>
          <a:lstStyle/>
          <a:p>
            <a:pPr algn="just"/>
            <a:r>
              <a:rPr lang="en-US" dirty="0">
                <a:latin typeface="Calibri" panose="020F0502020204030204" pitchFamily="34" charset="0"/>
                <a:cs typeface="Calibri" panose="020F0502020204030204" pitchFamily="34" charset="0"/>
              </a:rPr>
              <a:t>Al escoger la ultima opcion, la cual es una Solucion en Blanco, veremos donde dice (“</a:t>
            </a:r>
            <a:r>
              <a:rPr lang="en-US" b="1" dirty="0">
                <a:latin typeface="Calibri" panose="020F0502020204030204" pitchFamily="34" charset="0"/>
                <a:cs typeface="Calibri" panose="020F0502020204030204" pitchFamily="34" charset="0"/>
              </a:rPr>
              <a:t>Plan to Develop for</a:t>
            </a:r>
            <a:r>
              <a:rPr lang="en-US" dirty="0">
                <a:latin typeface="Calibri" panose="020F0502020204030204" pitchFamily="34" charset="0"/>
                <a:cs typeface="Calibri" panose="020F0502020204030204" pitchFamily="34" charset="0"/>
              </a:rPr>
              <a:t>”) 3 opciones, las cuales son (</a:t>
            </a:r>
            <a:r>
              <a:rPr lang="en-US" b="1" dirty="0">
                <a:solidFill>
                  <a:srgbClr val="00B050"/>
                </a:solidFill>
                <a:latin typeface="Calibri" panose="020F0502020204030204" pitchFamily="34" charset="0"/>
                <a:cs typeface="Calibri" panose="020F0502020204030204" pitchFamily="34" charset="0"/>
              </a:rPr>
              <a:t>Android, IOS, Windows (UWP)</a:t>
            </a:r>
            <a:r>
              <a:rPr lang="en-US" dirty="0">
                <a:latin typeface="Calibri" panose="020F0502020204030204" pitchFamily="34" charset="0"/>
                <a:cs typeface="Calibri" panose="020F0502020204030204" pitchFamily="34" charset="0"/>
              </a:rPr>
              <a:t>), esta ultima desactivada por defecto, es decir al crear esta Solucion, ya viene con las principales Plataformas (Android, IOS, y Windows), para poder compilar y desplegar en algunos de estos sistemas Operativos.</a:t>
            </a:r>
            <a:endParaRPr lang="es-ES" dirty="0">
              <a:latin typeface="Calibri" panose="020F0502020204030204" pitchFamily="34" charset="0"/>
              <a:cs typeface="Calibri" panose="020F0502020204030204" pitchFamily="34" charset="0"/>
            </a:endParaRPr>
          </a:p>
        </p:txBody>
      </p:sp>
      <p:cxnSp>
        <p:nvCxnSpPr>
          <p:cNvPr id="8" name="Conector recto de flecha 7"/>
          <p:cNvCxnSpPr>
            <a:cxnSpLocks/>
            <a:stCxn id="7" idx="1"/>
          </p:cNvCxnSpPr>
          <p:nvPr/>
        </p:nvCxnSpPr>
        <p:spPr>
          <a:xfrm flipH="1" flipV="1">
            <a:off x="4625591" y="4936326"/>
            <a:ext cx="930274" cy="371861"/>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8915400" y="504183"/>
            <a:ext cx="3113616" cy="738664"/>
          </a:xfrm>
          <a:prstGeom prst="rect">
            <a:avLst/>
          </a:prstGeom>
          <a:solidFill>
            <a:srgbClr val="FFFF00"/>
          </a:solidFill>
          <a:ln>
            <a:solidFill>
              <a:srgbClr val="FFFF00"/>
            </a:solidFill>
          </a:ln>
        </p:spPr>
        <p:txBody>
          <a:bodyPr wrap="square" rtlCol="0">
            <a:spAutoFit/>
          </a:bodyPr>
          <a:lstStyle/>
          <a:p>
            <a:pPr algn="ctr"/>
            <a:r>
              <a:rPr lang="en-US" dirty="0">
                <a:latin typeface="Calibri" panose="020F0502020204030204" pitchFamily="34" charset="0"/>
                <a:cs typeface="Calibri" panose="020F0502020204030204" pitchFamily="34" charset="0"/>
              </a:rPr>
              <a:t>Le damos a Crear y esperamos que termine de crear nuestro proyecto y hacer las modificaciones necesarias.</a:t>
            </a:r>
            <a:endParaRPr lang="es-ES" dirty="0">
              <a:latin typeface="Calibri" panose="020F0502020204030204" pitchFamily="34" charset="0"/>
              <a:cs typeface="Calibri" panose="020F0502020204030204" pitchFamily="34" charset="0"/>
            </a:endParaRPr>
          </a:p>
        </p:txBody>
      </p:sp>
      <p:cxnSp>
        <p:nvCxnSpPr>
          <p:cNvPr id="12" name="Conector recto de flecha 11"/>
          <p:cNvCxnSpPr>
            <a:cxnSpLocks/>
            <a:stCxn id="10" idx="1"/>
          </p:cNvCxnSpPr>
          <p:nvPr/>
        </p:nvCxnSpPr>
        <p:spPr>
          <a:xfrm flipH="1">
            <a:off x="4229102" y="873515"/>
            <a:ext cx="4686298" cy="240070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1">
            <a:extLst>
              <a:ext uri="{FF2B5EF4-FFF2-40B4-BE49-F238E27FC236}">
                <a16:creationId xmlns:a16="http://schemas.microsoft.com/office/drawing/2014/main" id="{29EB44A8-36DC-4448-9594-3E0BC57816DA}"/>
              </a:ext>
            </a:extLst>
          </p:cNvPr>
          <p:cNvCxnSpPr>
            <a:cxnSpLocks/>
            <a:stCxn id="10" idx="2"/>
          </p:cNvCxnSpPr>
          <p:nvPr/>
        </p:nvCxnSpPr>
        <p:spPr>
          <a:xfrm flipH="1">
            <a:off x="9351820" y="1242847"/>
            <a:ext cx="1120388" cy="98344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063B53-D173-49C7-A465-1FC373AB0CDA}"/>
              </a:ext>
            </a:extLst>
          </p:cNvPr>
          <p:cNvSpPr txBox="1"/>
          <p:nvPr/>
        </p:nvSpPr>
        <p:spPr>
          <a:xfrm>
            <a:off x="1500787" y="2750998"/>
            <a:ext cx="488373" cy="523220"/>
          </a:xfrm>
          <a:prstGeom prst="rect">
            <a:avLst/>
          </a:prstGeom>
          <a:noFill/>
        </p:spPr>
        <p:txBody>
          <a:bodyPr wrap="square" rtlCol="0">
            <a:spAutoFit/>
          </a:bodyPr>
          <a:lstStyle/>
          <a:p>
            <a:pPr algn="ctr"/>
            <a:r>
              <a:rPr lang="en-US" sz="2800" b="1" dirty="0">
                <a:solidFill>
                  <a:srgbClr val="FF0000"/>
                </a:solidFill>
                <a:latin typeface="Calibri" panose="020F0502020204030204" pitchFamily="34" charset="0"/>
                <a:cs typeface="Calibri" panose="020F0502020204030204" pitchFamily="34" charset="0"/>
              </a:rPr>
              <a:t>3</a:t>
            </a:r>
            <a:endParaRPr lang="es-DO" sz="2800" b="1" dirty="0">
              <a:solidFill>
                <a:srgbClr val="FF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A0FB825-6032-4572-9690-07CE87D114AE}"/>
              </a:ext>
            </a:extLst>
          </p:cNvPr>
          <p:cNvSpPr txBox="1"/>
          <p:nvPr/>
        </p:nvSpPr>
        <p:spPr>
          <a:xfrm>
            <a:off x="5090728" y="4819712"/>
            <a:ext cx="488373" cy="523220"/>
          </a:xfrm>
          <a:prstGeom prst="rect">
            <a:avLst/>
          </a:prstGeom>
          <a:noFill/>
        </p:spPr>
        <p:txBody>
          <a:bodyPr wrap="square" rtlCol="0">
            <a:spAutoFit/>
          </a:bodyPr>
          <a:lstStyle/>
          <a:p>
            <a:pPr algn="ctr"/>
            <a:r>
              <a:rPr lang="en-US" sz="2800" b="1" dirty="0">
                <a:solidFill>
                  <a:srgbClr val="FF0000"/>
                </a:solidFill>
                <a:latin typeface="Calibri" panose="020F0502020204030204" pitchFamily="34" charset="0"/>
                <a:cs typeface="Calibri" panose="020F0502020204030204" pitchFamily="34" charset="0"/>
              </a:rPr>
              <a:t>4</a:t>
            </a:r>
            <a:endParaRPr lang="es-DO" sz="2800" b="1" dirty="0">
              <a:solidFill>
                <a:srgbClr val="FF0000"/>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DEEAF2E-3DF7-495A-9F26-2DC1C4EBDFC7}"/>
              </a:ext>
            </a:extLst>
          </p:cNvPr>
          <p:cNvSpPr txBox="1"/>
          <p:nvPr/>
        </p:nvSpPr>
        <p:spPr>
          <a:xfrm>
            <a:off x="8317922" y="703554"/>
            <a:ext cx="488373" cy="523220"/>
          </a:xfrm>
          <a:prstGeom prst="rect">
            <a:avLst/>
          </a:prstGeom>
          <a:noFill/>
        </p:spPr>
        <p:txBody>
          <a:bodyPr wrap="square" rtlCol="0">
            <a:spAutoFit/>
          </a:bodyPr>
          <a:lstStyle/>
          <a:p>
            <a:pPr algn="ctr"/>
            <a:r>
              <a:rPr lang="en-US" sz="2800" b="1" dirty="0">
                <a:solidFill>
                  <a:srgbClr val="FF0000"/>
                </a:solidFill>
                <a:latin typeface="Calibri" panose="020F0502020204030204" pitchFamily="34" charset="0"/>
                <a:cs typeface="Calibri" panose="020F0502020204030204" pitchFamily="34" charset="0"/>
              </a:rPr>
              <a:t>5</a:t>
            </a:r>
            <a:endParaRPr lang="es-DO" sz="28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0755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1" descr="Recorte de pantalla"/>
          <p:cNvPicPr preferRelativeResize="0"/>
          <p:nvPr/>
        </p:nvPicPr>
        <p:blipFill rotWithShape="1">
          <a:blip r:embed="rId3">
            <a:alphaModFix/>
          </a:blip>
          <a:srcRect/>
          <a:stretch/>
        </p:blipFill>
        <p:spPr>
          <a:xfrm>
            <a:off x="181874" y="146075"/>
            <a:ext cx="3899676" cy="1123636"/>
          </a:xfrm>
          <a:prstGeom prst="rect">
            <a:avLst/>
          </a:prstGeom>
          <a:noFill/>
          <a:ln>
            <a:noFill/>
          </a:ln>
        </p:spPr>
      </p:pic>
      <p:pic>
        <p:nvPicPr>
          <p:cNvPr id="195" name="Google Shape;195;p21" descr="Recorte de pantalla"/>
          <p:cNvPicPr preferRelativeResize="0"/>
          <p:nvPr/>
        </p:nvPicPr>
        <p:blipFill rotWithShape="1">
          <a:blip r:embed="rId4">
            <a:alphaModFix/>
          </a:blip>
          <a:srcRect/>
          <a:stretch/>
        </p:blipFill>
        <p:spPr>
          <a:xfrm>
            <a:off x="3325090" y="1397850"/>
            <a:ext cx="8420156" cy="4746101"/>
          </a:xfrm>
          <a:prstGeom prst="rect">
            <a:avLst/>
          </a:prstGeom>
          <a:noFill/>
          <a:ln>
            <a:noFill/>
          </a:ln>
        </p:spPr>
      </p:pic>
      <p:sp>
        <p:nvSpPr>
          <p:cNvPr id="196" name="Google Shape;196;p21"/>
          <p:cNvSpPr txBox="1"/>
          <p:nvPr/>
        </p:nvSpPr>
        <p:spPr>
          <a:xfrm>
            <a:off x="4380807" y="440575"/>
            <a:ext cx="74897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Calibri" panose="020F0502020204030204" pitchFamily="34" charset="0"/>
                <a:ea typeface="Calibri"/>
                <a:cs typeface="Calibri" panose="020F0502020204030204" pitchFamily="34" charset="0"/>
                <a:sym typeface="Calibri"/>
              </a:rPr>
              <a:t>Esperamos que termine de crear el proyecto y la estructura del mismo</a:t>
            </a:r>
            <a:endParaRPr sz="1800" b="1"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97" name="Google Shape;197;p21"/>
          <p:cNvSpPr txBox="1"/>
          <p:nvPr/>
        </p:nvSpPr>
        <p:spPr>
          <a:xfrm>
            <a:off x="426720" y="2006138"/>
            <a:ext cx="2515985" cy="440120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latin typeface="Calibri" panose="020F0502020204030204" pitchFamily="34" charset="0"/>
                <a:ea typeface="Calibri"/>
                <a:cs typeface="Calibri" panose="020F0502020204030204" pitchFamily="34" charset="0"/>
                <a:sym typeface="Calibri"/>
              </a:rPr>
              <a:t>Al terminar veremos nuestra estructura del proyecto con las carpetas y archivos creados para comenzar a trabajar.</a:t>
            </a:r>
            <a:endParaRPr sz="28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descr="Recorte de pantalla"/>
          <p:cNvPicPr preferRelativeResize="0"/>
          <p:nvPr/>
        </p:nvPicPr>
        <p:blipFill rotWithShape="1">
          <a:blip r:embed="rId3">
            <a:alphaModFix/>
          </a:blip>
          <a:srcRect/>
          <a:stretch/>
        </p:blipFill>
        <p:spPr>
          <a:xfrm>
            <a:off x="112303" y="359809"/>
            <a:ext cx="9993120" cy="5868219"/>
          </a:xfrm>
          <a:prstGeom prst="rect">
            <a:avLst/>
          </a:prstGeom>
          <a:noFill/>
          <a:ln>
            <a:noFill/>
          </a:ln>
        </p:spPr>
      </p:pic>
      <p:sp>
        <p:nvSpPr>
          <p:cNvPr id="203" name="Google Shape;203;p22"/>
          <p:cNvSpPr/>
          <p:nvPr/>
        </p:nvSpPr>
        <p:spPr>
          <a:xfrm>
            <a:off x="322118" y="2431473"/>
            <a:ext cx="9777846" cy="3917076"/>
          </a:xfrm>
          <a:prstGeom prst="roundRect">
            <a:avLst>
              <a:gd name="adj" fmla="val 16667"/>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204" name="Google Shape;204;p22"/>
          <p:cNvSpPr txBox="1"/>
          <p:nvPr/>
        </p:nvSpPr>
        <p:spPr>
          <a:xfrm>
            <a:off x="6837218" y="654627"/>
            <a:ext cx="5101937" cy="1569660"/>
          </a:xfrm>
          <a:prstGeom prst="rect">
            <a:avLst/>
          </a:prstGeom>
          <a:solidFill>
            <a:srgbClr val="FFC00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dirty="0">
                <a:solidFill>
                  <a:schemeClr val="dk1"/>
                </a:solidFill>
                <a:latin typeface="Calibri" panose="020F0502020204030204" pitchFamily="34" charset="0"/>
                <a:ea typeface="Calibri"/>
                <a:cs typeface="Calibri" panose="020F0502020204030204" pitchFamily="34" charset="0"/>
                <a:sym typeface="Calibri"/>
              </a:rPr>
              <a:t>Al crear nuestro Proyecto vamos a ir a MainPage.xaml, y vamos a crear esta estructura con los Label, las Image, Entry, tal como está marcado.</a:t>
            </a: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3" descr="Recorte de pantalla"/>
          <p:cNvPicPr preferRelativeResize="0"/>
          <p:nvPr/>
        </p:nvPicPr>
        <p:blipFill rotWithShape="1">
          <a:blip r:embed="rId3">
            <a:alphaModFix/>
          </a:blip>
          <a:srcRect/>
          <a:stretch/>
        </p:blipFill>
        <p:spPr>
          <a:xfrm>
            <a:off x="413382" y="2069767"/>
            <a:ext cx="11500941" cy="3582888"/>
          </a:xfrm>
          <a:prstGeom prst="rect">
            <a:avLst/>
          </a:prstGeom>
          <a:noFill/>
          <a:ln>
            <a:noFill/>
          </a:ln>
        </p:spPr>
      </p:pic>
      <p:sp>
        <p:nvSpPr>
          <p:cNvPr id="210" name="Google Shape;210;p23"/>
          <p:cNvSpPr txBox="1"/>
          <p:nvPr/>
        </p:nvSpPr>
        <p:spPr>
          <a:xfrm>
            <a:off x="413381" y="405245"/>
            <a:ext cx="11500941" cy="1200329"/>
          </a:xfrm>
          <a:prstGeom prst="rect">
            <a:avLst/>
          </a:prstGeom>
          <a:solidFill>
            <a:srgbClr val="FFC00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dirty="0">
                <a:solidFill>
                  <a:schemeClr val="dk1"/>
                </a:solidFill>
                <a:latin typeface="Calibri" panose="020F0502020204030204" pitchFamily="34" charset="0"/>
                <a:ea typeface="Calibri"/>
                <a:cs typeface="Calibri" panose="020F0502020204030204" pitchFamily="34" charset="0"/>
                <a:sym typeface="Calibri"/>
              </a:rPr>
              <a:t>Aqui continuamos con el código, pero esta Vez crearemos un botón, con las características que estamos viendo, y crearemos el evento clicked, como estan bien llamado btnAbrir, con la variable x=btnAbrir.</a:t>
            </a: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11" name="Google Shape;211;p23"/>
          <p:cNvSpPr/>
          <p:nvPr/>
        </p:nvSpPr>
        <p:spPr>
          <a:xfrm>
            <a:off x="1153392" y="1963883"/>
            <a:ext cx="10760930" cy="2597726"/>
          </a:xfrm>
          <a:prstGeom prst="roundRect">
            <a:avLst>
              <a:gd name="adj" fmla="val 16667"/>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212" name="Google Shape;212;p23"/>
          <p:cNvSpPr/>
          <p:nvPr/>
        </p:nvSpPr>
        <p:spPr>
          <a:xfrm>
            <a:off x="6619009" y="2317173"/>
            <a:ext cx="3314700" cy="318654"/>
          </a:xfrm>
          <a:prstGeom prst="roundRect">
            <a:avLst>
              <a:gd name="adj" fmla="val 16667"/>
            </a:avLst>
          </a:prstGeom>
          <a:no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cxnSp>
        <p:nvCxnSpPr>
          <p:cNvPr id="213" name="Google Shape;213;p23"/>
          <p:cNvCxnSpPr/>
          <p:nvPr/>
        </p:nvCxnSpPr>
        <p:spPr>
          <a:xfrm>
            <a:off x="5850082" y="1091045"/>
            <a:ext cx="1246909" cy="1319646"/>
          </a:xfrm>
          <a:prstGeom prst="straightConnector1">
            <a:avLst/>
          </a:prstGeom>
          <a:noFill/>
          <a:ln w="38100" cap="flat" cmpd="sng">
            <a:solidFill>
              <a:srgbClr val="FFC000"/>
            </a:solidFill>
            <a:prstDash val="solid"/>
            <a:miter lim="800000"/>
            <a:headEnd type="none" w="sm" len="sm"/>
            <a:tailEnd type="triangle" w="med" len="med"/>
          </a:ln>
        </p:spPr>
      </p:cxnSp>
      <p:cxnSp>
        <p:nvCxnSpPr>
          <p:cNvPr id="214" name="Google Shape;214;p23"/>
          <p:cNvCxnSpPr/>
          <p:nvPr/>
        </p:nvCxnSpPr>
        <p:spPr>
          <a:xfrm flipH="1">
            <a:off x="8229600" y="1091045"/>
            <a:ext cx="2057401" cy="1319646"/>
          </a:xfrm>
          <a:prstGeom prst="straightConnector1">
            <a:avLst/>
          </a:prstGeom>
          <a:noFill/>
          <a:ln w="38100" cap="flat" cmpd="sng">
            <a:solidFill>
              <a:srgbClr val="FFC000"/>
            </a:solidFill>
            <a:prstDash val="solid"/>
            <a:miter lim="800000"/>
            <a:headEnd type="none" w="sm" len="sm"/>
            <a:tailEnd type="triangle" w="med" len="med"/>
          </a:ln>
        </p:spPr>
      </p:cxnSp>
      <p:cxnSp>
        <p:nvCxnSpPr>
          <p:cNvPr id="215" name="Google Shape;215;p23"/>
          <p:cNvCxnSpPr/>
          <p:nvPr/>
        </p:nvCxnSpPr>
        <p:spPr>
          <a:xfrm>
            <a:off x="2566555" y="1527464"/>
            <a:ext cx="3460172" cy="883227"/>
          </a:xfrm>
          <a:prstGeom prst="straightConnector1">
            <a:avLst/>
          </a:prstGeom>
          <a:noFill/>
          <a:ln w="38100" cap="flat" cmpd="sng">
            <a:solidFill>
              <a:srgbClr val="FFC000"/>
            </a:solidFill>
            <a:prstDash val="solid"/>
            <a:miter lim="800000"/>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pic>
        <p:nvPicPr>
          <p:cNvPr id="220" name="Google Shape;220;p24" descr="Recorte de pantalla"/>
          <p:cNvPicPr preferRelativeResize="0"/>
          <p:nvPr/>
        </p:nvPicPr>
        <p:blipFill rotWithShape="1">
          <a:blip r:embed="rId3">
            <a:alphaModFix/>
          </a:blip>
          <a:srcRect/>
          <a:stretch/>
        </p:blipFill>
        <p:spPr>
          <a:xfrm>
            <a:off x="483478" y="0"/>
            <a:ext cx="7172588" cy="6858000"/>
          </a:xfrm>
          <a:prstGeom prst="rect">
            <a:avLst/>
          </a:prstGeom>
          <a:noFill/>
          <a:ln>
            <a:noFill/>
          </a:ln>
        </p:spPr>
      </p:pic>
      <p:sp>
        <p:nvSpPr>
          <p:cNvPr id="221" name="Google Shape;221;p24"/>
          <p:cNvSpPr/>
          <p:nvPr/>
        </p:nvSpPr>
        <p:spPr>
          <a:xfrm>
            <a:off x="483478" y="716973"/>
            <a:ext cx="2342849" cy="259772"/>
          </a:xfrm>
          <a:prstGeom prst="roundRect">
            <a:avLst>
              <a:gd name="adj" fmla="val 16667"/>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222" name="Google Shape;222;p24"/>
          <p:cNvSpPr/>
          <p:nvPr/>
        </p:nvSpPr>
        <p:spPr>
          <a:xfrm>
            <a:off x="727365" y="3532910"/>
            <a:ext cx="6203372" cy="3138054"/>
          </a:xfrm>
          <a:prstGeom prst="roundRect">
            <a:avLst>
              <a:gd name="adj" fmla="val 16667"/>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223" name="Google Shape;223;p24"/>
          <p:cNvSpPr txBox="1"/>
          <p:nvPr/>
        </p:nvSpPr>
        <p:spPr>
          <a:xfrm>
            <a:off x="7174624" y="330414"/>
            <a:ext cx="4914900" cy="1200329"/>
          </a:xfrm>
          <a:prstGeom prst="rect">
            <a:avLst/>
          </a:prstGeom>
          <a:solidFill>
            <a:srgbClr val="FFC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gn="just">
              <a:buNone/>
              <a:defRPr sz="2400" b="1">
                <a:solidFill>
                  <a:schemeClr val="dk1"/>
                </a:solidFill>
                <a:latin typeface="Calibri" panose="020F0502020204030204" pitchFamily="34" charset="0"/>
                <a:ea typeface="Calibri"/>
                <a:cs typeface="Calibri" panose="020F0502020204030204" pitchFamily="34" charset="0"/>
              </a:defRPr>
            </a:lvl1pPr>
          </a:lstStyle>
          <a:p>
            <a:r>
              <a:rPr lang="en-US" dirty="0">
                <a:sym typeface="Calibri"/>
              </a:rPr>
              <a:t>En el Archivo MainPage.xaml.cs, Aquí vamos agregar una libreria para poder trabajar con el Browser.</a:t>
            </a:r>
            <a:endParaRPr dirty="0">
              <a:sym typeface="Calibri"/>
            </a:endParaRPr>
          </a:p>
        </p:txBody>
      </p:sp>
      <p:cxnSp>
        <p:nvCxnSpPr>
          <p:cNvPr id="224" name="Google Shape;224;p24"/>
          <p:cNvCxnSpPr/>
          <p:nvPr/>
        </p:nvCxnSpPr>
        <p:spPr>
          <a:xfrm rot="10800000">
            <a:off x="2826328" y="872837"/>
            <a:ext cx="4249882" cy="103908"/>
          </a:xfrm>
          <a:prstGeom prst="straightConnector1">
            <a:avLst/>
          </a:prstGeom>
          <a:noFill/>
          <a:ln w="38100" cap="flat" cmpd="sng">
            <a:solidFill>
              <a:srgbClr val="FFC000"/>
            </a:solidFill>
            <a:prstDash val="solid"/>
            <a:miter lim="800000"/>
            <a:headEnd type="none" w="sm" len="sm"/>
            <a:tailEnd type="triangle" w="med" len="med"/>
          </a:ln>
        </p:spPr>
      </p:cxnSp>
      <p:sp>
        <p:nvSpPr>
          <p:cNvPr id="225" name="Google Shape;225;p24"/>
          <p:cNvSpPr txBox="1"/>
          <p:nvPr/>
        </p:nvSpPr>
        <p:spPr>
          <a:xfrm>
            <a:off x="7161848" y="1812226"/>
            <a:ext cx="4914900" cy="1569660"/>
          </a:xfrm>
          <a:prstGeom prst="rect">
            <a:avLst/>
          </a:prstGeom>
          <a:solidFill>
            <a:srgbClr val="00B05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b="1" dirty="0">
                <a:solidFill>
                  <a:schemeClr val="dk1"/>
                </a:solidFill>
                <a:latin typeface="Calibri" panose="020F0502020204030204" pitchFamily="34" charset="0"/>
                <a:ea typeface="Calibri"/>
                <a:cs typeface="Calibri" panose="020F0502020204030204" pitchFamily="34" charset="0"/>
                <a:sym typeface="Calibri"/>
              </a:rPr>
              <a:t>Aquí vamos a ver como se ha creado el evento del botón Clicked, que le asignamos btnAbrir, el ponemos el metodo async.</a:t>
            </a:r>
            <a:endParaRPr sz="2400" b="1"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6" name="Google Shape;226;p24"/>
          <p:cNvSpPr txBox="1"/>
          <p:nvPr/>
        </p:nvSpPr>
        <p:spPr>
          <a:xfrm>
            <a:off x="7161848" y="3538046"/>
            <a:ext cx="4914900" cy="1569660"/>
          </a:xfrm>
          <a:prstGeom prst="rect">
            <a:avLst/>
          </a:prstGeom>
          <a:solidFill>
            <a:srgbClr val="FFC00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b="1" dirty="0">
                <a:solidFill>
                  <a:schemeClr val="dk1"/>
                </a:solidFill>
                <a:latin typeface="Calibri" panose="020F0502020204030204" pitchFamily="34" charset="0"/>
                <a:ea typeface="Calibri"/>
                <a:cs typeface="Calibri" panose="020F0502020204030204" pitchFamily="34" charset="0"/>
                <a:sym typeface="Calibri"/>
              </a:rPr>
              <a:t>Agregamos el código de C#, como aquí requiriendo al usuario un tipo de dato, y asignandolo a la longitud y a la latitude correspondendiente. </a:t>
            </a:r>
            <a:endParaRPr sz="2400" b="1"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227" name="Google Shape;227;p24"/>
          <p:cNvCxnSpPr>
            <a:cxnSpLocks/>
          </p:cNvCxnSpPr>
          <p:nvPr/>
        </p:nvCxnSpPr>
        <p:spPr>
          <a:xfrm flipH="1">
            <a:off x="3096491" y="2532290"/>
            <a:ext cx="4005520" cy="1184495"/>
          </a:xfrm>
          <a:prstGeom prst="straightConnector1">
            <a:avLst/>
          </a:prstGeom>
          <a:noFill/>
          <a:ln w="38100" cap="flat" cmpd="sng">
            <a:solidFill>
              <a:srgbClr val="FFC000"/>
            </a:solidFill>
            <a:prstDash val="solid"/>
            <a:miter lim="800000"/>
            <a:headEnd type="none" w="sm" len="sm"/>
            <a:tailEnd type="triangle" w="med" len="med"/>
          </a:ln>
        </p:spPr>
      </p:cxnSp>
      <p:sp>
        <p:nvSpPr>
          <p:cNvPr id="2" name="CuadroTexto 1">
            <a:extLst>
              <a:ext uri="{FF2B5EF4-FFF2-40B4-BE49-F238E27FC236}">
                <a16:creationId xmlns:a16="http://schemas.microsoft.com/office/drawing/2014/main" id="{A333C6B9-FBDA-476E-9188-D5C9917D2FB5}"/>
              </a:ext>
            </a:extLst>
          </p:cNvPr>
          <p:cNvSpPr txBox="1"/>
          <p:nvPr/>
        </p:nvSpPr>
        <p:spPr>
          <a:xfrm>
            <a:off x="7174624" y="5265314"/>
            <a:ext cx="4925290" cy="1405650"/>
          </a:xfrm>
          <a:prstGeom prst="rect">
            <a:avLst/>
          </a:prstGeom>
          <a:solidFill>
            <a:schemeClr val="bg1">
              <a:lumMod val="85000"/>
            </a:schemeClr>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gn="just">
              <a:buNone/>
              <a:defRPr sz="2400" b="1">
                <a:solidFill>
                  <a:schemeClr val="dk1"/>
                </a:solidFill>
                <a:latin typeface="Calibri" panose="020F0502020204030204" pitchFamily="34" charset="0"/>
                <a:ea typeface="Calibri"/>
                <a:cs typeface="Calibri" panose="020F0502020204030204" pitchFamily="34" charset="0"/>
              </a:defRPr>
            </a:lvl1pPr>
          </a:lstStyle>
          <a:p>
            <a:r>
              <a:rPr lang="en-US" sz="2000" dirty="0"/>
              <a:t>Le indicamos el metodo. </a:t>
            </a:r>
            <a:r>
              <a:rPr lang="en-US" sz="2000" dirty="0">
                <a:highlight>
                  <a:srgbClr val="FFFF00"/>
                </a:highlight>
              </a:rPr>
              <a:t>None</a:t>
            </a:r>
            <a:r>
              <a:rPr lang="en-US" sz="2000" dirty="0"/>
              <a:t>, el cual es estatico, podemos indicarle .</a:t>
            </a:r>
            <a:r>
              <a:rPr lang="en-US" sz="2000" dirty="0">
                <a:highlight>
                  <a:srgbClr val="00FFFF"/>
                </a:highlight>
              </a:rPr>
              <a:t>Driving</a:t>
            </a:r>
            <a:r>
              <a:rPr lang="en-US" sz="2000" dirty="0"/>
              <a:t> que es conduciendo, .</a:t>
            </a:r>
            <a:r>
              <a:rPr lang="en-US" sz="2000" dirty="0">
                <a:highlight>
                  <a:srgbClr val="00FF00"/>
                </a:highlight>
              </a:rPr>
              <a:t>Walking</a:t>
            </a:r>
            <a:r>
              <a:rPr lang="en-US" sz="2000" dirty="0"/>
              <a:t> caminando, o .</a:t>
            </a:r>
            <a:r>
              <a:rPr lang="en-US" sz="2000" dirty="0">
                <a:solidFill>
                  <a:schemeClr val="bg1"/>
                </a:solidFill>
                <a:highlight>
                  <a:srgbClr val="FF00FF"/>
                </a:highlight>
              </a:rPr>
              <a:t>Bicycling</a:t>
            </a:r>
            <a:r>
              <a:rPr lang="en-US" sz="2000" dirty="0"/>
              <a:t> que es en Bicicleta, entre otros.</a:t>
            </a:r>
            <a:endParaRPr lang="es-DO"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5" descr="Recorte de pantalla"/>
          <p:cNvPicPr preferRelativeResize="0"/>
          <p:nvPr/>
        </p:nvPicPr>
        <p:blipFill rotWithShape="1">
          <a:blip r:embed="rId3">
            <a:alphaModFix/>
          </a:blip>
          <a:srcRect/>
          <a:stretch/>
        </p:blipFill>
        <p:spPr>
          <a:xfrm>
            <a:off x="819867" y="0"/>
            <a:ext cx="3382537" cy="6858000"/>
          </a:xfrm>
          <a:prstGeom prst="rect">
            <a:avLst/>
          </a:prstGeom>
          <a:noFill/>
          <a:ln>
            <a:noFill/>
          </a:ln>
        </p:spPr>
      </p:pic>
      <p:pic>
        <p:nvPicPr>
          <p:cNvPr id="233" name="Google Shape;233;p25" descr="Recorte de pantalla"/>
          <p:cNvPicPr preferRelativeResize="0"/>
          <p:nvPr/>
        </p:nvPicPr>
        <p:blipFill rotWithShape="1">
          <a:blip r:embed="rId4">
            <a:alphaModFix/>
          </a:blip>
          <a:srcRect/>
          <a:stretch/>
        </p:blipFill>
        <p:spPr>
          <a:xfrm>
            <a:off x="8202060" y="0"/>
            <a:ext cx="3373244" cy="6858000"/>
          </a:xfrm>
          <a:prstGeom prst="rect">
            <a:avLst/>
          </a:prstGeom>
          <a:noFill/>
          <a:ln>
            <a:noFill/>
          </a:ln>
        </p:spPr>
      </p:pic>
      <p:sp>
        <p:nvSpPr>
          <p:cNvPr id="234" name="Google Shape;234;p25"/>
          <p:cNvSpPr/>
          <p:nvPr/>
        </p:nvSpPr>
        <p:spPr>
          <a:xfrm>
            <a:off x="5143500" y="1880755"/>
            <a:ext cx="1839191" cy="1091045"/>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235" name="Google Shape;235;p25"/>
          <p:cNvSpPr txBox="1"/>
          <p:nvPr/>
        </p:nvSpPr>
        <p:spPr>
          <a:xfrm>
            <a:off x="4447309" y="3564082"/>
            <a:ext cx="3501736" cy="2308324"/>
          </a:xfrm>
          <a:prstGeom prst="rect">
            <a:avLst/>
          </a:prstGeom>
          <a:solidFill>
            <a:srgbClr val="FFC00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400" dirty="0">
                <a:solidFill>
                  <a:schemeClr val="dk1"/>
                </a:solidFill>
                <a:latin typeface="Calibri" panose="020F0502020204030204" pitchFamily="34" charset="0"/>
                <a:ea typeface="Calibri"/>
                <a:cs typeface="Calibri" panose="020F0502020204030204" pitchFamily="34" charset="0"/>
                <a:sym typeface="Calibri"/>
              </a:rPr>
              <a:t>Aquí como ven, al darle los y presionar el abrir Ubicacion vemos como nos da la Ubicación del lugar que le hemos indicado.</a:t>
            </a: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CE8586-E902-4F85-B014-BC147E75A0CB}"/>
              </a:ext>
            </a:extLst>
          </p:cNvPr>
          <p:cNvSpPr txBox="1"/>
          <p:nvPr/>
        </p:nvSpPr>
        <p:spPr>
          <a:xfrm>
            <a:off x="325780" y="730131"/>
            <a:ext cx="10926153" cy="5386090"/>
          </a:xfrm>
          <a:prstGeom prst="rect">
            <a:avLst/>
          </a:prstGeom>
          <a:noFill/>
        </p:spPr>
        <p:txBody>
          <a:bodyPr wrap="square">
            <a:spAutoFit/>
          </a:bodyPr>
          <a:lstStyle/>
          <a:p>
            <a:r>
              <a:rPr lang="es-DO" sz="1200" dirty="0">
                <a:solidFill>
                  <a:srgbClr val="000000"/>
                </a:solidFill>
                <a:highlight>
                  <a:srgbClr val="FFFF00"/>
                </a:highlight>
                <a:latin typeface="Arial" panose="020B0604020202020204" pitchFamily="34" charset="0"/>
                <a:cs typeface="Arial" panose="020B0604020202020204" pitchFamily="34" charset="0"/>
              </a:rPr>
              <a:t> </a:t>
            </a:r>
            <a:r>
              <a:rPr lang="es-DO" sz="1200" dirty="0">
                <a:solidFill>
                  <a:srgbClr val="0000FF"/>
                </a:solidFill>
                <a:highlight>
                  <a:srgbClr val="FFFF00"/>
                </a:highlight>
                <a:latin typeface="Arial" panose="020B0604020202020204" pitchFamily="34" charset="0"/>
                <a:cs typeface="Arial" panose="020B0604020202020204" pitchFamily="34" charset="0"/>
              </a:rPr>
              <a:t>&lt;</a:t>
            </a:r>
            <a:r>
              <a:rPr lang="es-DO" sz="1200" dirty="0">
                <a:solidFill>
                  <a:srgbClr val="A31515"/>
                </a:solidFill>
                <a:highlight>
                  <a:srgbClr val="FFFF00"/>
                </a:highlight>
                <a:latin typeface="Arial" panose="020B0604020202020204" pitchFamily="34" charset="0"/>
                <a:cs typeface="Arial" panose="020B0604020202020204" pitchFamily="34" charset="0"/>
              </a:rPr>
              <a:t>StackLayout</a:t>
            </a:r>
            <a:r>
              <a:rPr lang="es-DO" sz="1200" dirty="0">
                <a:solidFill>
                  <a:srgbClr val="0000FF"/>
                </a:solidFill>
                <a:highlight>
                  <a:srgbClr val="FFFF00"/>
                </a:highlight>
                <a:latin typeface="Arial" panose="020B0604020202020204" pitchFamily="34" charset="0"/>
                <a:cs typeface="Arial" panose="020B0604020202020204" pitchFamily="34" charset="0"/>
              </a:rPr>
              <a:t>&gt;</a:t>
            </a:r>
          </a:p>
          <a:p>
            <a:endParaRPr lang="es-DO" sz="1200" dirty="0">
              <a:solidFill>
                <a:srgbClr val="000000"/>
              </a:solidFill>
              <a:latin typeface="Arial" panose="020B0604020202020204" pitchFamily="34" charset="0"/>
              <a:cs typeface="Arial" panose="020B0604020202020204" pitchFamily="34" charset="0"/>
            </a:endParaRPr>
          </a:p>
          <a:p>
            <a:r>
              <a:rPr lang="en-US" sz="1100" dirty="0">
                <a:solidFill>
                  <a:srgbClr val="0000FF"/>
                </a:solidFill>
                <a:latin typeface="Arial" panose="020B0604020202020204" pitchFamily="34" charset="0"/>
                <a:cs typeface="Arial" panose="020B0604020202020204" pitchFamily="34" charset="0"/>
              </a:rPr>
              <a:t>     &lt;</a:t>
            </a:r>
            <a:r>
              <a:rPr lang="en-US" sz="1100" dirty="0">
                <a:solidFill>
                  <a:srgbClr val="A31515"/>
                </a:solidFill>
                <a:latin typeface="Arial" panose="020B0604020202020204" pitchFamily="34" charset="0"/>
                <a:cs typeface="Arial" panose="020B0604020202020204" pitchFamily="34" charset="0"/>
              </a:rPr>
              <a:t>Frame</a:t>
            </a:r>
            <a:r>
              <a:rPr lang="en-US" sz="1100" dirty="0">
                <a:solidFill>
                  <a:srgbClr val="FF0000"/>
                </a:solidFill>
                <a:latin typeface="Arial" panose="020B0604020202020204" pitchFamily="34" charset="0"/>
                <a:cs typeface="Arial" panose="020B0604020202020204" pitchFamily="34" charset="0"/>
              </a:rPr>
              <a:t> BackgroundColor</a:t>
            </a:r>
            <a:r>
              <a:rPr lang="en-US" sz="1100" dirty="0">
                <a:solidFill>
                  <a:srgbClr val="0000FF"/>
                </a:solidFill>
                <a:latin typeface="Arial" panose="020B0604020202020204" pitchFamily="34" charset="0"/>
                <a:cs typeface="Arial" panose="020B0604020202020204" pitchFamily="34" charset="0"/>
              </a:rPr>
              <a:t>="#2196F3"</a:t>
            </a:r>
            <a:r>
              <a:rPr lang="en-US" sz="1100" dirty="0">
                <a:solidFill>
                  <a:srgbClr val="FF0000"/>
                </a:solidFill>
                <a:latin typeface="Arial" panose="020B0604020202020204" pitchFamily="34" charset="0"/>
                <a:cs typeface="Arial" panose="020B0604020202020204" pitchFamily="34" charset="0"/>
              </a:rPr>
              <a:t> Padding</a:t>
            </a:r>
            <a:r>
              <a:rPr lang="en-US" sz="1100" dirty="0">
                <a:solidFill>
                  <a:srgbClr val="0000FF"/>
                </a:solidFill>
                <a:latin typeface="Arial" panose="020B0604020202020204" pitchFamily="34" charset="0"/>
                <a:cs typeface="Arial" panose="020B0604020202020204" pitchFamily="34" charset="0"/>
              </a:rPr>
              <a:t>="24"</a:t>
            </a:r>
            <a:r>
              <a:rPr lang="en-US" sz="1100" dirty="0">
                <a:solidFill>
                  <a:srgbClr val="FF0000"/>
                </a:solidFill>
                <a:latin typeface="Arial" panose="020B0604020202020204" pitchFamily="34" charset="0"/>
                <a:cs typeface="Arial" panose="020B0604020202020204" pitchFamily="34" charset="0"/>
              </a:rPr>
              <a:t> CornerRadius</a:t>
            </a:r>
            <a:r>
              <a:rPr lang="en-US" sz="1100" dirty="0">
                <a:solidFill>
                  <a:srgbClr val="0000FF"/>
                </a:solidFill>
                <a:latin typeface="Arial" panose="020B0604020202020204" pitchFamily="34" charset="0"/>
                <a:cs typeface="Arial" panose="020B0604020202020204" pitchFamily="34" charset="0"/>
              </a:rPr>
              <a:t>="0"&gt;</a:t>
            </a:r>
            <a:endParaRPr lang="en-US" sz="1100" dirty="0">
              <a:solidFill>
                <a:srgbClr val="000000"/>
              </a:solidFill>
              <a:latin typeface="Arial" panose="020B0604020202020204" pitchFamily="34" charset="0"/>
              <a:cs typeface="Arial" panose="020B0604020202020204" pitchFamily="34" charset="0"/>
            </a:endParaRPr>
          </a:p>
          <a:p>
            <a:r>
              <a:rPr lang="es-ES" sz="1100" dirty="0">
                <a:solidFill>
                  <a:srgbClr val="000000"/>
                </a:solidFill>
                <a:latin typeface="Arial" panose="020B0604020202020204" pitchFamily="34" charset="0"/>
                <a:cs typeface="Arial" panose="020B0604020202020204" pitchFamily="34" charset="0"/>
              </a:rPr>
              <a:t>            </a:t>
            </a:r>
            <a:r>
              <a:rPr lang="es-ES" sz="1100" dirty="0">
                <a:solidFill>
                  <a:srgbClr val="0000FF"/>
                </a:solidFill>
                <a:latin typeface="Arial" panose="020B0604020202020204" pitchFamily="34" charset="0"/>
                <a:cs typeface="Arial" panose="020B0604020202020204" pitchFamily="34" charset="0"/>
              </a:rPr>
              <a:t>&lt;</a:t>
            </a:r>
            <a:r>
              <a:rPr lang="es-ES" sz="1100" dirty="0">
                <a:solidFill>
                  <a:srgbClr val="A31515"/>
                </a:solidFill>
                <a:latin typeface="Arial" panose="020B0604020202020204" pitchFamily="34" charset="0"/>
                <a:cs typeface="Arial" panose="020B0604020202020204" pitchFamily="34" charset="0"/>
              </a:rPr>
              <a:t>Label</a:t>
            </a:r>
            <a:r>
              <a:rPr lang="es-ES" sz="1100" dirty="0">
                <a:solidFill>
                  <a:srgbClr val="FF0000"/>
                </a:solidFill>
                <a:latin typeface="Arial" panose="020B0604020202020204" pitchFamily="34" charset="0"/>
                <a:cs typeface="Arial" panose="020B0604020202020204" pitchFamily="34" charset="0"/>
              </a:rPr>
              <a:t> Text</a:t>
            </a:r>
            <a:r>
              <a:rPr lang="es-ES" sz="1100" dirty="0">
                <a:solidFill>
                  <a:srgbClr val="0000FF"/>
                </a:solidFill>
                <a:latin typeface="Arial" panose="020B0604020202020204" pitchFamily="34" charset="0"/>
                <a:cs typeface="Arial" panose="020B0604020202020204" pitchFamily="34" charset="0"/>
              </a:rPr>
              <a:t>="Ubicación GPS Seccion-0742"</a:t>
            </a:r>
            <a:r>
              <a:rPr lang="es-ES" sz="1100" dirty="0">
                <a:solidFill>
                  <a:srgbClr val="000000"/>
                </a:solidFill>
                <a:latin typeface="Arial" panose="020B0604020202020204" pitchFamily="34" charset="0"/>
                <a:cs typeface="Arial" panose="020B0604020202020204" pitchFamily="34" charset="0"/>
              </a:rPr>
              <a:t> </a:t>
            </a:r>
            <a:r>
              <a:rPr lang="es-ES" sz="1100" dirty="0">
                <a:solidFill>
                  <a:srgbClr val="FF0000"/>
                </a:solidFill>
                <a:latin typeface="Arial" panose="020B0604020202020204" pitchFamily="34" charset="0"/>
                <a:cs typeface="Arial" panose="020B0604020202020204" pitchFamily="34" charset="0"/>
              </a:rPr>
              <a:t> HorizontalTextAlignment</a:t>
            </a:r>
            <a:r>
              <a:rPr lang="es-ES" sz="1100" dirty="0">
                <a:solidFill>
                  <a:srgbClr val="0000FF"/>
                </a:solidFill>
                <a:latin typeface="Arial" panose="020B0604020202020204" pitchFamily="34" charset="0"/>
                <a:cs typeface="Arial" panose="020B0604020202020204" pitchFamily="34" charset="0"/>
              </a:rPr>
              <a:t>="Center"</a:t>
            </a:r>
            <a:r>
              <a:rPr lang="es-ES" sz="1100" dirty="0">
                <a:solidFill>
                  <a:srgbClr val="FF0000"/>
                </a:solidFill>
                <a:latin typeface="Arial" panose="020B0604020202020204" pitchFamily="34" charset="0"/>
                <a:cs typeface="Arial" panose="020B0604020202020204" pitchFamily="34" charset="0"/>
              </a:rPr>
              <a:t> TextColor</a:t>
            </a:r>
            <a:r>
              <a:rPr lang="es-ES" sz="1100" dirty="0">
                <a:solidFill>
                  <a:srgbClr val="0000FF"/>
                </a:solidFill>
                <a:latin typeface="Arial" panose="020B0604020202020204" pitchFamily="34" charset="0"/>
                <a:cs typeface="Arial" panose="020B0604020202020204" pitchFamily="34" charset="0"/>
              </a:rPr>
              <a:t>="White"</a:t>
            </a:r>
            <a:r>
              <a:rPr lang="es-ES" sz="1100" dirty="0">
                <a:solidFill>
                  <a:srgbClr val="FF0000"/>
                </a:solidFill>
                <a:latin typeface="Arial" panose="020B0604020202020204" pitchFamily="34" charset="0"/>
                <a:cs typeface="Arial" panose="020B0604020202020204" pitchFamily="34" charset="0"/>
              </a:rPr>
              <a:t> FontSize</a:t>
            </a:r>
            <a:r>
              <a:rPr lang="es-ES" sz="1100" dirty="0">
                <a:solidFill>
                  <a:srgbClr val="0000FF"/>
                </a:solidFill>
                <a:latin typeface="Arial" panose="020B0604020202020204" pitchFamily="34" charset="0"/>
                <a:cs typeface="Arial" panose="020B0604020202020204" pitchFamily="34" charset="0"/>
              </a:rPr>
              <a:t>="36"/&gt;</a:t>
            </a:r>
            <a:endParaRPr lang="es-ES" sz="1100" dirty="0">
              <a:solidFill>
                <a:srgbClr val="000000"/>
              </a:solidFill>
              <a:latin typeface="Arial" panose="020B0604020202020204" pitchFamily="34" charset="0"/>
              <a:cs typeface="Arial" panose="020B0604020202020204" pitchFamily="34" charset="0"/>
            </a:endParaRPr>
          </a:p>
          <a:p>
            <a:r>
              <a:rPr lang="es-ES" sz="1100" dirty="0">
                <a:solidFill>
                  <a:srgbClr val="000000"/>
                </a:solidFill>
                <a:latin typeface="Arial" panose="020B0604020202020204" pitchFamily="34" charset="0"/>
                <a:cs typeface="Arial" panose="020B0604020202020204" pitchFamily="34" charset="0"/>
              </a:rPr>
              <a:t>      </a:t>
            </a:r>
            <a:r>
              <a:rPr lang="es-ES" sz="1100" dirty="0">
                <a:solidFill>
                  <a:srgbClr val="0000FF"/>
                </a:solidFill>
                <a:latin typeface="Arial" panose="020B0604020202020204" pitchFamily="34" charset="0"/>
                <a:cs typeface="Arial" panose="020B0604020202020204" pitchFamily="34" charset="0"/>
              </a:rPr>
              <a:t>&lt;/</a:t>
            </a:r>
            <a:r>
              <a:rPr lang="es-ES" sz="1100" dirty="0">
                <a:solidFill>
                  <a:srgbClr val="A31515"/>
                </a:solidFill>
                <a:latin typeface="Arial" panose="020B0604020202020204" pitchFamily="34" charset="0"/>
                <a:cs typeface="Arial" panose="020B0604020202020204" pitchFamily="34" charset="0"/>
              </a:rPr>
              <a:t>Frame</a:t>
            </a:r>
            <a:r>
              <a:rPr lang="es-ES" sz="1100" dirty="0">
                <a:solidFill>
                  <a:srgbClr val="0000FF"/>
                </a:solidFill>
                <a:latin typeface="Arial" panose="020B0604020202020204" pitchFamily="34" charset="0"/>
                <a:cs typeface="Arial" panose="020B0604020202020204" pitchFamily="34" charset="0"/>
              </a:rPr>
              <a:t>&gt;</a:t>
            </a:r>
            <a:endParaRPr lang="es-DO" sz="500" dirty="0">
              <a:solidFill>
                <a:srgbClr val="000000"/>
              </a:solidFill>
              <a:latin typeface="Arial" panose="020B0604020202020204" pitchFamily="34" charset="0"/>
              <a:cs typeface="Arial" panose="020B0604020202020204" pitchFamily="34" charset="0"/>
            </a:endParaRPr>
          </a:p>
          <a:p>
            <a:r>
              <a:rPr lang="es-DO" sz="900" dirty="0">
                <a:solidFill>
                  <a:srgbClr val="000000"/>
                </a:solidFill>
                <a:latin typeface="Arial" panose="020B0604020202020204" pitchFamily="34" charset="0"/>
                <a:cs typeface="Arial" panose="020B0604020202020204" pitchFamily="34" charset="0"/>
              </a:rPr>
              <a:t> </a:t>
            </a:r>
            <a:r>
              <a:rPr lang="es-ES" sz="1100" dirty="0">
                <a:solidFill>
                  <a:srgbClr val="0000FF"/>
                </a:solidFill>
                <a:latin typeface="Arial" panose="020B0604020202020204" pitchFamily="34" charset="0"/>
                <a:cs typeface="Arial" panose="020B0604020202020204" pitchFamily="34" charset="0"/>
              </a:rPr>
              <a:t>&lt;</a:t>
            </a:r>
            <a:r>
              <a:rPr lang="es-ES" sz="1100" dirty="0">
                <a:solidFill>
                  <a:srgbClr val="A31515"/>
                </a:solidFill>
                <a:latin typeface="Arial" panose="020B0604020202020204" pitchFamily="34" charset="0"/>
                <a:cs typeface="Arial" panose="020B0604020202020204" pitchFamily="34" charset="0"/>
              </a:rPr>
              <a:t>Image</a:t>
            </a:r>
            <a:r>
              <a:rPr lang="es-ES" sz="1100" dirty="0">
                <a:solidFill>
                  <a:srgbClr val="FF0000"/>
                </a:solidFill>
                <a:latin typeface="Arial" panose="020B0604020202020204" pitchFamily="34" charset="0"/>
                <a:cs typeface="Arial" panose="020B0604020202020204" pitchFamily="34" charset="0"/>
              </a:rPr>
              <a:t> Source</a:t>
            </a:r>
            <a:r>
              <a:rPr lang="es-ES" sz="1100" dirty="0">
                <a:solidFill>
                  <a:srgbClr val="0000FF"/>
                </a:solidFill>
                <a:latin typeface="Arial" panose="020B0604020202020204" pitchFamily="34" charset="0"/>
                <a:cs typeface="Arial" panose="020B0604020202020204" pitchFamily="34" charset="0"/>
              </a:rPr>
              <a:t>="https://i1.wp.com/soytecno.com/wp-content/uploads/2017/07/area-01-e1501620926535.png"</a:t>
            </a:r>
            <a:r>
              <a:rPr lang="es-ES" sz="1100" dirty="0">
                <a:solidFill>
                  <a:srgbClr val="000000"/>
                </a:solidFill>
                <a:latin typeface="Arial" panose="020B0604020202020204" pitchFamily="34" charset="0"/>
                <a:cs typeface="Arial" panose="020B0604020202020204" pitchFamily="34" charset="0"/>
              </a:rPr>
              <a:t> </a:t>
            </a:r>
            <a:r>
              <a:rPr lang="es-ES" sz="1100" dirty="0">
                <a:solidFill>
                  <a:srgbClr val="FF0000"/>
                </a:solidFill>
                <a:latin typeface="Arial" panose="020B0604020202020204" pitchFamily="34" charset="0"/>
                <a:cs typeface="Arial" panose="020B0604020202020204" pitchFamily="34" charset="0"/>
              </a:rPr>
              <a:t> Aspect</a:t>
            </a:r>
            <a:r>
              <a:rPr lang="es-ES" sz="1100" dirty="0">
                <a:solidFill>
                  <a:srgbClr val="0000FF"/>
                </a:solidFill>
                <a:latin typeface="Arial" panose="020B0604020202020204" pitchFamily="34" charset="0"/>
                <a:cs typeface="Arial" panose="020B0604020202020204" pitchFamily="34" charset="0"/>
              </a:rPr>
              <a:t>="Fill"</a:t>
            </a:r>
            <a:r>
              <a:rPr lang="es-DO" sz="900" dirty="0">
                <a:solidFill>
                  <a:srgbClr val="000000"/>
                </a:solidFill>
                <a:latin typeface="Arial" panose="020B0604020202020204" pitchFamily="34" charset="0"/>
                <a:cs typeface="Arial" panose="020B0604020202020204" pitchFamily="34" charset="0"/>
              </a:rPr>
              <a:t>              </a:t>
            </a:r>
            <a:r>
              <a:rPr lang="es-DO" sz="900" dirty="0">
                <a:solidFill>
                  <a:srgbClr val="FF0000"/>
                </a:solidFill>
                <a:latin typeface="Arial" panose="020B0604020202020204" pitchFamily="34" charset="0"/>
                <a:cs typeface="Arial" panose="020B0604020202020204" pitchFamily="34" charset="0"/>
              </a:rPr>
              <a:t>               </a:t>
            </a:r>
          </a:p>
          <a:p>
            <a:r>
              <a:rPr lang="es-DO" sz="900" dirty="0">
                <a:solidFill>
                  <a:srgbClr val="FF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HeightRequest</a:t>
            </a:r>
            <a:r>
              <a:rPr lang="es-DO" sz="1200" dirty="0">
                <a:solidFill>
                  <a:srgbClr val="0000FF"/>
                </a:solidFill>
                <a:latin typeface="Arial" panose="020B0604020202020204" pitchFamily="34" charset="0"/>
                <a:cs typeface="Arial" panose="020B0604020202020204" pitchFamily="34" charset="0"/>
              </a:rPr>
              <a:t>="{</a:t>
            </a:r>
            <a:r>
              <a:rPr lang="es-DO" sz="1200" dirty="0">
                <a:solidFill>
                  <a:srgbClr val="A31515"/>
                </a:solidFill>
                <a:latin typeface="Arial" panose="020B0604020202020204" pitchFamily="34" charset="0"/>
                <a:cs typeface="Arial" panose="020B0604020202020204" pitchFamily="34" charset="0"/>
              </a:rPr>
              <a:t>OnPlatform</a:t>
            </a:r>
            <a:r>
              <a:rPr lang="es-DO" sz="1200" dirty="0">
                <a:solidFill>
                  <a:srgbClr val="FF0000"/>
                </a:solidFill>
                <a:latin typeface="Arial" panose="020B0604020202020204" pitchFamily="34" charset="0"/>
                <a:cs typeface="Arial" panose="020B0604020202020204" pitchFamily="34" charset="0"/>
              </a:rPr>
              <a:t> Android</a:t>
            </a:r>
            <a:r>
              <a:rPr lang="es-DO" sz="1200" dirty="0">
                <a:solidFill>
                  <a:srgbClr val="0000FF"/>
                </a:solidFill>
                <a:latin typeface="Arial" panose="020B0604020202020204" pitchFamily="34" charset="0"/>
                <a:cs typeface="Arial" panose="020B0604020202020204" pitchFamily="34" charset="0"/>
              </a:rPr>
              <a:t> =</a:t>
            </a:r>
            <a:r>
              <a:rPr lang="es-DO" sz="1200" dirty="0">
                <a:solidFill>
                  <a:srgbClr val="000000"/>
                </a:solidFill>
                <a:latin typeface="Arial" panose="020B0604020202020204" pitchFamily="34" charset="0"/>
                <a:cs typeface="Arial" panose="020B0604020202020204" pitchFamily="34" charset="0"/>
              </a:rPr>
              <a:t>200</a:t>
            </a:r>
            <a:r>
              <a:rPr lang="es-DO" sz="1200" dirty="0">
                <a:solidFill>
                  <a:srgbClr val="0000FF"/>
                </a:solidFill>
                <a:latin typeface="Arial" panose="020B0604020202020204" pitchFamily="34" charset="0"/>
                <a:cs typeface="Arial" panose="020B0604020202020204" pitchFamily="34" charset="0"/>
              </a:rPr>
              <a:t>}"</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WidthRequest</a:t>
            </a:r>
            <a:r>
              <a:rPr lang="es-DO" sz="1200" dirty="0">
                <a:solidFill>
                  <a:srgbClr val="0000FF"/>
                </a:solidFill>
                <a:latin typeface="Arial" panose="020B0604020202020204" pitchFamily="34" charset="0"/>
                <a:cs typeface="Arial" panose="020B0604020202020204" pitchFamily="34" charset="0"/>
              </a:rPr>
              <a:t>="{</a:t>
            </a:r>
            <a:r>
              <a:rPr lang="es-DO" sz="1200" dirty="0">
                <a:solidFill>
                  <a:srgbClr val="A31515"/>
                </a:solidFill>
                <a:latin typeface="Arial" panose="020B0604020202020204" pitchFamily="34" charset="0"/>
                <a:cs typeface="Arial" panose="020B0604020202020204" pitchFamily="34" charset="0"/>
              </a:rPr>
              <a:t>OnPlatform</a:t>
            </a:r>
            <a:r>
              <a:rPr lang="es-DO" sz="1200" dirty="0">
                <a:solidFill>
                  <a:srgbClr val="FF0000"/>
                </a:solidFill>
                <a:latin typeface="Arial" panose="020B0604020202020204" pitchFamily="34" charset="0"/>
                <a:cs typeface="Arial" panose="020B0604020202020204" pitchFamily="34" charset="0"/>
              </a:rPr>
              <a:t> Android</a:t>
            </a:r>
            <a:r>
              <a:rPr lang="es-DO" sz="1200" dirty="0">
                <a:solidFill>
                  <a:srgbClr val="0000FF"/>
                </a:solidFill>
                <a:latin typeface="Arial" panose="020B0604020202020204" pitchFamily="34" charset="0"/>
                <a:cs typeface="Arial" panose="020B0604020202020204" pitchFamily="34" charset="0"/>
              </a:rPr>
              <a:t> =</a:t>
            </a:r>
            <a:r>
              <a:rPr lang="es-DO" sz="1200" dirty="0">
                <a:solidFill>
                  <a:srgbClr val="000000"/>
                </a:solidFill>
                <a:latin typeface="Arial" panose="020B0604020202020204" pitchFamily="34" charset="0"/>
                <a:cs typeface="Arial" panose="020B0604020202020204" pitchFamily="34" charset="0"/>
              </a:rPr>
              <a:t>350</a:t>
            </a:r>
            <a:r>
              <a:rPr lang="es-DO" sz="1200" dirty="0">
                <a:solidFill>
                  <a:srgbClr val="0000FF"/>
                </a:solidFill>
                <a:latin typeface="Arial" panose="020B0604020202020204" pitchFamily="34" charset="0"/>
                <a:cs typeface="Arial" panose="020B0604020202020204" pitchFamily="34" charset="0"/>
              </a:rPr>
              <a:t>}"</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HorizontalOptions</a:t>
            </a:r>
            <a:r>
              <a:rPr lang="es-DO" sz="1200" dirty="0">
                <a:solidFill>
                  <a:srgbClr val="0000FF"/>
                </a:solidFill>
                <a:latin typeface="Arial" panose="020B0604020202020204" pitchFamily="34" charset="0"/>
                <a:cs typeface="Arial" panose="020B0604020202020204" pitchFamily="34" charset="0"/>
              </a:rPr>
              <a:t>="Center"</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0000FF"/>
                </a:solidFill>
                <a:latin typeface="Arial" panose="020B0604020202020204" pitchFamily="34" charset="0"/>
                <a:cs typeface="Arial" panose="020B0604020202020204" pitchFamily="34" charset="0"/>
              </a:rPr>
              <a:t> /&gt;</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0000FF"/>
                </a:solidFill>
                <a:latin typeface="Arial" panose="020B0604020202020204" pitchFamily="34" charset="0"/>
                <a:cs typeface="Arial" panose="020B0604020202020204" pitchFamily="34" charset="0"/>
              </a:rPr>
              <a:t>&lt;</a:t>
            </a:r>
            <a:r>
              <a:rPr lang="es-DO" sz="1200" dirty="0">
                <a:solidFill>
                  <a:srgbClr val="A31515"/>
                </a:solidFill>
                <a:latin typeface="Arial" panose="020B0604020202020204" pitchFamily="34" charset="0"/>
                <a:cs typeface="Arial" panose="020B0604020202020204" pitchFamily="34" charset="0"/>
              </a:rPr>
              <a:t>Entry</a:t>
            </a:r>
            <a:r>
              <a:rPr lang="es-DO" sz="1200" dirty="0">
                <a:solidFill>
                  <a:srgbClr val="FF0000"/>
                </a:solidFill>
                <a:latin typeface="Arial" panose="020B0604020202020204" pitchFamily="34" charset="0"/>
                <a:cs typeface="Arial" panose="020B0604020202020204" pitchFamily="34" charset="0"/>
              </a:rPr>
              <a:t> Text</a:t>
            </a:r>
            <a:r>
              <a:rPr lang="es-DO" sz="1200" dirty="0">
                <a:solidFill>
                  <a:srgbClr val="0000FF"/>
                </a:solidFill>
                <a:latin typeface="Arial" panose="020B0604020202020204" pitchFamily="34" charset="0"/>
                <a:cs typeface="Arial" panose="020B0604020202020204" pitchFamily="34" charset="0"/>
              </a:rPr>
              <a:t>="Nombre Ubicacion"</a:t>
            </a:r>
            <a:r>
              <a:rPr lang="es-DO" sz="1200" dirty="0">
                <a:solidFill>
                  <a:srgbClr val="FF0000"/>
                </a:solidFill>
                <a:latin typeface="Arial" panose="020B0604020202020204" pitchFamily="34" charset="0"/>
                <a:cs typeface="Arial" panose="020B0604020202020204" pitchFamily="34" charset="0"/>
              </a:rPr>
              <a:t> Keyboard</a:t>
            </a:r>
            <a:r>
              <a:rPr lang="es-DO" sz="1200" dirty="0">
                <a:solidFill>
                  <a:srgbClr val="0000FF"/>
                </a:solidFill>
                <a:latin typeface="Arial" panose="020B0604020202020204" pitchFamily="34" charset="0"/>
                <a:cs typeface="Arial" panose="020B0604020202020204" pitchFamily="34" charset="0"/>
              </a:rPr>
              <a:t>="Text"</a:t>
            </a:r>
            <a:r>
              <a:rPr lang="es-DO" sz="1200" dirty="0">
                <a:solidFill>
                  <a:srgbClr val="FF0000"/>
                </a:solidFill>
                <a:latin typeface="Arial" panose="020B0604020202020204" pitchFamily="34" charset="0"/>
                <a:cs typeface="Arial" panose="020B0604020202020204" pitchFamily="34" charset="0"/>
              </a:rPr>
              <a:t> x</a:t>
            </a:r>
            <a:r>
              <a:rPr lang="es-DO" sz="1200" dirty="0">
                <a:solidFill>
                  <a:srgbClr val="0000FF"/>
                </a:solidFill>
                <a:latin typeface="Arial" panose="020B0604020202020204" pitchFamily="34" charset="0"/>
                <a:cs typeface="Arial" panose="020B0604020202020204" pitchFamily="34" charset="0"/>
              </a:rPr>
              <a:t>:</a:t>
            </a:r>
            <a:r>
              <a:rPr lang="es-DO" sz="1200" dirty="0">
                <a:solidFill>
                  <a:srgbClr val="FF0000"/>
                </a:solidFill>
                <a:latin typeface="Arial" panose="020B0604020202020204" pitchFamily="34" charset="0"/>
                <a:cs typeface="Arial" panose="020B0604020202020204" pitchFamily="34" charset="0"/>
              </a:rPr>
              <a:t>Name</a:t>
            </a:r>
            <a:r>
              <a:rPr lang="es-DO" sz="1200" dirty="0">
                <a:solidFill>
                  <a:srgbClr val="0000FF"/>
                </a:solidFill>
                <a:latin typeface="Arial" panose="020B0604020202020204" pitchFamily="34" charset="0"/>
                <a:cs typeface="Arial" panose="020B0604020202020204" pitchFamily="34" charset="0"/>
              </a:rPr>
              <a:t>="txtNombreUbicacion" /&gt;</a:t>
            </a:r>
            <a:endParaRPr lang="es-DO"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       </a:t>
            </a:r>
          </a:p>
          <a:p>
            <a:r>
              <a:rPr lang="en-US" sz="1200" dirty="0">
                <a:solidFill>
                  <a:srgbClr val="000000"/>
                </a:solidFill>
                <a:latin typeface="Arial" panose="020B0604020202020204" pitchFamily="34" charset="0"/>
                <a:cs typeface="Arial" panose="020B0604020202020204" pitchFamily="34" charset="0"/>
              </a:rPr>
              <a:t>        </a:t>
            </a:r>
            <a:r>
              <a:rPr lang="en-US" sz="1200" dirty="0">
                <a:solidFill>
                  <a:srgbClr val="0000FF"/>
                </a:solidFill>
                <a:latin typeface="Arial" panose="020B0604020202020204" pitchFamily="34" charset="0"/>
                <a:cs typeface="Arial" panose="020B0604020202020204" pitchFamily="34" charset="0"/>
              </a:rPr>
              <a:t>&lt;</a:t>
            </a:r>
            <a:r>
              <a:rPr lang="en-US" sz="1200" dirty="0">
                <a:solidFill>
                  <a:srgbClr val="A31515"/>
                </a:solidFill>
                <a:latin typeface="Arial" panose="020B0604020202020204" pitchFamily="34" charset="0"/>
                <a:cs typeface="Arial" panose="020B0604020202020204" pitchFamily="34" charset="0"/>
              </a:rPr>
              <a:t>Label</a:t>
            </a:r>
            <a:r>
              <a:rPr lang="en-US" sz="1200" dirty="0">
                <a:solidFill>
                  <a:srgbClr val="FF0000"/>
                </a:solidFill>
                <a:latin typeface="Arial" panose="020B0604020202020204" pitchFamily="34" charset="0"/>
                <a:cs typeface="Arial" panose="020B0604020202020204" pitchFamily="34" charset="0"/>
              </a:rPr>
              <a:t> Text</a:t>
            </a:r>
            <a:r>
              <a:rPr lang="en-US" sz="1200" dirty="0">
                <a:solidFill>
                  <a:srgbClr val="0000FF"/>
                </a:solidFill>
                <a:latin typeface="Arial" panose="020B0604020202020204" pitchFamily="34" charset="0"/>
                <a:cs typeface="Arial" panose="020B0604020202020204" pitchFamily="34" charset="0"/>
              </a:rPr>
              <a:t>="Latitud"</a:t>
            </a:r>
            <a:r>
              <a:rPr lang="en-US" sz="1200" dirty="0">
                <a:solidFill>
                  <a:srgbClr val="FF0000"/>
                </a:solidFill>
                <a:latin typeface="Arial" panose="020B0604020202020204" pitchFamily="34" charset="0"/>
                <a:cs typeface="Arial" panose="020B0604020202020204" pitchFamily="34" charset="0"/>
              </a:rPr>
              <a:t> Margin</a:t>
            </a:r>
            <a:r>
              <a:rPr lang="en-US" sz="1200" dirty="0">
                <a:solidFill>
                  <a:srgbClr val="0000FF"/>
                </a:solidFill>
                <a:latin typeface="Arial" panose="020B0604020202020204" pitchFamily="34" charset="0"/>
                <a:cs typeface="Arial" panose="020B0604020202020204" pitchFamily="34" charset="0"/>
              </a:rPr>
              <a:t>="0,24,0,0"</a:t>
            </a:r>
            <a:r>
              <a:rPr lang="en-US" sz="1200" dirty="0">
                <a:solidFill>
                  <a:srgbClr val="FF0000"/>
                </a:solidFill>
                <a:latin typeface="Arial" panose="020B0604020202020204" pitchFamily="34" charset="0"/>
                <a:cs typeface="Arial" panose="020B0604020202020204" pitchFamily="34" charset="0"/>
              </a:rPr>
              <a:t> Padding</a:t>
            </a:r>
            <a:r>
              <a:rPr lang="en-US" sz="1200" dirty="0">
                <a:solidFill>
                  <a:srgbClr val="0000FF"/>
                </a:solidFill>
                <a:latin typeface="Arial" panose="020B0604020202020204" pitchFamily="34" charset="0"/>
                <a:cs typeface="Arial" panose="020B0604020202020204" pitchFamily="34" charset="0"/>
              </a:rPr>
              <a:t>="10"</a:t>
            </a:r>
            <a:r>
              <a:rPr lang="en-US" sz="1200" dirty="0">
                <a:solidFill>
                  <a:srgbClr val="FF0000"/>
                </a:solidFill>
                <a:latin typeface="Arial" panose="020B0604020202020204" pitchFamily="34" charset="0"/>
                <a:cs typeface="Arial" panose="020B0604020202020204" pitchFamily="34" charset="0"/>
              </a:rPr>
              <a:t> FontSize</a:t>
            </a:r>
            <a:r>
              <a:rPr lang="en-US" sz="1200" dirty="0">
                <a:solidFill>
                  <a:srgbClr val="0000FF"/>
                </a:solidFill>
                <a:latin typeface="Arial" panose="020B0604020202020204" pitchFamily="34" charset="0"/>
                <a:cs typeface="Arial" panose="020B0604020202020204" pitchFamily="34" charset="0"/>
              </a:rPr>
              <a:t>="25"/&gt;</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        </a:t>
            </a:r>
            <a:r>
              <a:rPr lang="en-US" sz="1200" dirty="0">
                <a:solidFill>
                  <a:srgbClr val="0000FF"/>
                </a:solidFill>
                <a:latin typeface="Arial" panose="020B0604020202020204" pitchFamily="34" charset="0"/>
                <a:cs typeface="Arial" panose="020B0604020202020204" pitchFamily="34" charset="0"/>
              </a:rPr>
              <a:t>&lt;</a:t>
            </a:r>
            <a:r>
              <a:rPr lang="en-US" sz="1200" dirty="0">
                <a:solidFill>
                  <a:srgbClr val="A31515"/>
                </a:solidFill>
                <a:latin typeface="Arial" panose="020B0604020202020204" pitchFamily="34" charset="0"/>
                <a:cs typeface="Arial" panose="020B0604020202020204" pitchFamily="34" charset="0"/>
              </a:rPr>
              <a:t>Entry</a:t>
            </a:r>
            <a:r>
              <a:rPr lang="en-US" sz="1200" dirty="0">
                <a:solidFill>
                  <a:srgbClr val="FF0000"/>
                </a:solidFill>
                <a:latin typeface="Arial" panose="020B0604020202020204" pitchFamily="34" charset="0"/>
                <a:cs typeface="Arial" panose="020B0604020202020204" pitchFamily="34" charset="0"/>
              </a:rPr>
              <a:t> Text</a:t>
            </a:r>
            <a:r>
              <a:rPr lang="en-US" sz="1200" dirty="0">
                <a:solidFill>
                  <a:srgbClr val="0000FF"/>
                </a:solidFill>
                <a:latin typeface="Arial" panose="020B0604020202020204" pitchFamily="34" charset="0"/>
                <a:cs typeface="Arial" panose="020B0604020202020204" pitchFamily="34" charset="0"/>
              </a:rPr>
              <a:t>=""</a:t>
            </a:r>
            <a:r>
              <a:rPr lang="en-US" sz="1200" dirty="0">
                <a:solidFill>
                  <a:srgbClr val="FF0000"/>
                </a:solidFill>
                <a:latin typeface="Arial" panose="020B0604020202020204" pitchFamily="34" charset="0"/>
                <a:cs typeface="Arial" panose="020B0604020202020204" pitchFamily="34" charset="0"/>
              </a:rPr>
              <a:t> Keyboard</a:t>
            </a:r>
            <a:r>
              <a:rPr lang="en-US" sz="1200" dirty="0">
                <a:solidFill>
                  <a:srgbClr val="0000FF"/>
                </a:solidFill>
                <a:latin typeface="Arial" panose="020B0604020202020204" pitchFamily="34" charset="0"/>
                <a:cs typeface="Arial" panose="020B0604020202020204" pitchFamily="34" charset="0"/>
              </a:rPr>
              <a:t>="Numeric"</a:t>
            </a:r>
            <a:r>
              <a:rPr lang="en-US" sz="1200" dirty="0">
                <a:solidFill>
                  <a:srgbClr val="FF0000"/>
                </a:solidFill>
                <a:latin typeface="Arial" panose="020B0604020202020204" pitchFamily="34" charset="0"/>
                <a:cs typeface="Arial" panose="020B0604020202020204" pitchFamily="34" charset="0"/>
              </a:rPr>
              <a:t> x</a:t>
            </a:r>
            <a:r>
              <a:rPr lang="en-US" sz="1200" dirty="0">
                <a:solidFill>
                  <a:srgbClr val="0000FF"/>
                </a:solidFill>
                <a:latin typeface="Arial" panose="020B0604020202020204" pitchFamily="34" charset="0"/>
                <a:cs typeface="Arial" panose="020B0604020202020204" pitchFamily="34" charset="0"/>
              </a:rPr>
              <a:t>:</a:t>
            </a:r>
            <a:r>
              <a:rPr lang="en-US" sz="1200" dirty="0">
                <a:solidFill>
                  <a:srgbClr val="FF0000"/>
                </a:solidFill>
                <a:latin typeface="Arial" panose="020B0604020202020204" pitchFamily="34" charset="0"/>
                <a:cs typeface="Arial" panose="020B0604020202020204" pitchFamily="34" charset="0"/>
              </a:rPr>
              <a:t>Name</a:t>
            </a:r>
            <a:r>
              <a:rPr lang="en-US" sz="1200" dirty="0">
                <a:solidFill>
                  <a:srgbClr val="0000FF"/>
                </a:solidFill>
                <a:latin typeface="Arial" panose="020B0604020202020204" pitchFamily="34" charset="0"/>
                <a:cs typeface="Arial" panose="020B0604020202020204" pitchFamily="34" charset="0"/>
              </a:rPr>
              <a:t>="txtLatitud"</a:t>
            </a:r>
            <a:r>
              <a:rPr lang="en-US" sz="1200" dirty="0">
                <a:solidFill>
                  <a:srgbClr val="FF0000"/>
                </a:solidFill>
                <a:latin typeface="Arial" panose="020B0604020202020204" pitchFamily="34" charset="0"/>
                <a:cs typeface="Arial" panose="020B0604020202020204" pitchFamily="34" charset="0"/>
              </a:rPr>
              <a:t> BackgroundColor</a:t>
            </a:r>
            <a:r>
              <a:rPr lang="en-US" sz="1200" dirty="0">
                <a:solidFill>
                  <a:srgbClr val="0000FF"/>
                </a:solidFill>
                <a:latin typeface="Arial" panose="020B0604020202020204" pitchFamily="34" charset="0"/>
                <a:cs typeface="Arial" panose="020B0604020202020204" pitchFamily="34" charset="0"/>
              </a:rPr>
              <a:t>="Azure"/&gt;</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        </a:t>
            </a:r>
          </a:p>
          <a:p>
            <a:r>
              <a:rPr lang="en-US" sz="1200" dirty="0">
                <a:solidFill>
                  <a:srgbClr val="0000FF"/>
                </a:solidFill>
                <a:latin typeface="Arial" panose="020B0604020202020204" pitchFamily="34" charset="0"/>
                <a:cs typeface="Arial" panose="020B0604020202020204" pitchFamily="34" charset="0"/>
              </a:rPr>
              <a:t>        &lt;</a:t>
            </a:r>
            <a:r>
              <a:rPr lang="en-US" sz="1200" dirty="0">
                <a:solidFill>
                  <a:srgbClr val="A31515"/>
                </a:solidFill>
                <a:latin typeface="Arial" panose="020B0604020202020204" pitchFamily="34" charset="0"/>
                <a:cs typeface="Arial" panose="020B0604020202020204" pitchFamily="34" charset="0"/>
              </a:rPr>
              <a:t>Label</a:t>
            </a:r>
            <a:r>
              <a:rPr lang="en-US" sz="1200" dirty="0">
                <a:solidFill>
                  <a:srgbClr val="FF0000"/>
                </a:solidFill>
                <a:latin typeface="Arial" panose="020B0604020202020204" pitchFamily="34" charset="0"/>
                <a:cs typeface="Arial" panose="020B0604020202020204" pitchFamily="34" charset="0"/>
              </a:rPr>
              <a:t> Text</a:t>
            </a:r>
            <a:r>
              <a:rPr lang="en-US" sz="1200" dirty="0">
                <a:solidFill>
                  <a:srgbClr val="0000FF"/>
                </a:solidFill>
                <a:latin typeface="Arial" panose="020B0604020202020204" pitchFamily="34" charset="0"/>
                <a:cs typeface="Arial" panose="020B0604020202020204" pitchFamily="34" charset="0"/>
              </a:rPr>
              <a:t>="Longitud"</a:t>
            </a:r>
            <a:r>
              <a:rPr lang="en-US" sz="1200" dirty="0">
                <a:solidFill>
                  <a:srgbClr val="FF0000"/>
                </a:solidFill>
                <a:latin typeface="Arial" panose="020B0604020202020204" pitchFamily="34" charset="0"/>
                <a:cs typeface="Arial" panose="020B0604020202020204" pitchFamily="34" charset="0"/>
              </a:rPr>
              <a:t> Margin</a:t>
            </a:r>
            <a:r>
              <a:rPr lang="en-US" sz="1200" dirty="0">
                <a:solidFill>
                  <a:srgbClr val="0000FF"/>
                </a:solidFill>
                <a:latin typeface="Arial" panose="020B0604020202020204" pitchFamily="34" charset="0"/>
                <a:cs typeface="Arial" panose="020B0604020202020204" pitchFamily="34" charset="0"/>
              </a:rPr>
              <a:t>="0,24,0,0"</a:t>
            </a:r>
            <a:r>
              <a:rPr lang="en-US" sz="1200" dirty="0">
                <a:solidFill>
                  <a:srgbClr val="FF0000"/>
                </a:solidFill>
                <a:latin typeface="Arial" panose="020B0604020202020204" pitchFamily="34" charset="0"/>
                <a:cs typeface="Arial" panose="020B0604020202020204" pitchFamily="34" charset="0"/>
              </a:rPr>
              <a:t> Padding</a:t>
            </a:r>
            <a:r>
              <a:rPr lang="en-US" sz="1200" dirty="0">
                <a:solidFill>
                  <a:srgbClr val="0000FF"/>
                </a:solidFill>
                <a:latin typeface="Arial" panose="020B0604020202020204" pitchFamily="34" charset="0"/>
                <a:cs typeface="Arial" panose="020B0604020202020204" pitchFamily="34" charset="0"/>
              </a:rPr>
              <a:t>="10"</a:t>
            </a:r>
            <a:r>
              <a:rPr lang="en-US" sz="1200" dirty="0">
                <a:solidFill>
                  <a:srgbClr val="FF0000"/>
                </a:solidFill>
                <a:latin typeface="Arial" panose="020B0604020202020204" pitchFamily="34" charset="0"/>
                <a:cs typeface="Arial" panose="020B0604020202020204" pitchFamily="34" charset="0"/>
              </a:rPr>
              <a:t> FontSize</a:t>
            </a:r>
            <a:r>
              <a:rPr lang="en-US" sz="1200" dirty="0">
                <a:solidFill>
                  <a:srgbClr val="0000FF"/>
                </a:solidFill>
                <a:latin typeface="Arial" panose="020B0604020202020204" pitchFamily="34" charset="0"/>
                <a:cs typeface="Arial" panose="020B0604020202020204" pitchFamily="34" charset="0"/>
              </a:rPr>
              <a:t>="25"/&gt;</a:t>
            </a:r>
            <a:endParaRPr lang="en-US" sz="1200" dirty="0">
              <a:solidFill>
                <a:srgbClr val="000000"/>
              </a:solidFill>
              <a:latin typeface="Arial" panose="020B0604020202020204" pitchFamily="34" charset="0"/>
              <a:cs typeface="Arial" panose="020B0604020202020204" pitchFamily="34" charset="0"/>
            </a:endParaRPr>
          </a:p>
          <a:p>
            <a:r>
              <a:rPr lang="en-US" sz="1200" dirty="0">
                <a:solidFill>
                  <a:srgbClr val="000000"/>
                </a:solidFill>
                <a:latin typeface="Arial" panose="020B0604020202020204" pitchFamily="34" charset="0"/>
                <a:cs typeface="Arial" panose="020B0604020202020204" pitchFamily="34" charset="0"/>
              </a:rPr>
              <a:t>        </a:t>
            </a:r>
            <a:r>
              <a:rPr lang="en-US" sz="1200" dirty="0">
                <a:solidFill>
                  <a:srgbClr val="0000FF"/>
                </a:solidFill>
                <a:latin typeface="Arial" panose="020B0604020202020204" pitchFamily="34" charset="0"/>
                <a:cs typeface="Arial" panose="020B0604020202020204" pitchFamily="34" charset="0"/>
              </a:rPr>
              <a:t>&lt;</a:t>
            </a:r>
            <a:r>
              <a:rPr lang="en-US" sz="1200" dirty="0">
                <a:solidFill>
                  <a:srgbClr val="A31515"/>
                </a:solidFill>
                <a:latin typeface="Arial" panose="020B0604020202020204" pitchFamily="34" charset="0"/>
                <a:cs typeface="Arial" panose="020B0604020202020204" pitchFamily="34" charset="0"/>
              </a:rPr>
              <a:t>Entry</a:t>
            </a:r>
            <a:r>
              <a:rPr lang="en-US" sz="1200" dirty="0">
                <a:solidFill>
                  <a:srgbClr val="FF0000"/>
                </a:solidFill>
                <a:latin typeface="Arial" panose="020B0604020202020204" pitchFamily="34" charset="0"/>
                <a:cs typeface="Arial" panose="020B0604020202020204" pitchFamily="34" charset="0"/>
              </a:rPr>
              <a:t> Text</a:t>
            </a:r>
            <a:r>
              <a:rPr lang="en-US" sz="1200" dirty="0">
                <a:solidFill>
                  <a:srgbClr val="0000FF"/>
                </a:solidFill>
                <a:latin typeface="Arial" panose="020B0604020202020204" pitchFamily="34" charset="0"/>
                <a:cs typeface="Arial" panose="020B0604020202020204" pitchFamily="34" charset="0"/>
              </a:rPr>
              <a:t>=""</a:t>
            </a:r>
            <a:r>
              <a:rPr lang="en-US" sz="1200" dirty="0">
                <a:solidFill>
                  <a:srgbClr val="FF0000"/>
                </a:solidFill>
                <a:latin typeface="Arial" panose="020B0604020202020204" pitchFamily="34" charset="0"/>
                <a:cs typeface="Arial" panose="020B0604020202020204" pitchFamily="34" charset="0"/>
              </a:rPr>
              <a:t> Keyboard</a:t>
            </a:r>
            <a:r>
              <a:rPr lang="en-US" sz="1200" dirty="0">
                <a:solidFill>
                  <a:srgbClr val="0000FF"/>
                </a:solidFill>
                <a:latin typeface="Arial" panose="020B0604020202020204" pitchFamily="34" charset="0"/>
                <a:cs typeface="Arial" panose="020B0604020202020204" pitchFamily="34" charset="0"/>
              </a:rPr>
              <a:t>="Numeric"</a:t>
            </a:r>
            <a:r>
              <a:rPr lang="en-US" sz="1200" dirty="0">
                <a:solidFill>
                  <a:srgbClr val="FF0000"/>
                </a:solidFill>
                <a:latin typeface="Arial" panose="020B0604020202020204" pitchFamily="34" charset="0"/>
                <a:cs typeface="Arial" panose="020B0604020202020204" pitchFamily="34" charset="0"/>
              </a:rPr>
              <a:t> x</a:t>
            </a:r>
            <a:r>
              <a:rPr lang="en-US" sz="1200" dirty="0">
                <a:solidFill>
                  <a:srgbClr val="0000FF"/>
                </a:solidFill>
                <a:latin typeface="Arial" panose="020B0604020202020204" pitchFamily="34" charset="0"/>
                <a:cs typeface="Arial" panose="020B0604020202020204" pitchFamily="34" charset="0"/>
              </a:rPr>
              <a:t>:</a:t>
            </a:r>
            <a:r>
              <a:rPr lang="en-US" sz="1200" dirty="0">
                <a:solidFill>
                  <a:srgbClr val="FF0000"/>
                </a:solidFill>
                <a:latin typeface="Arial" panose="020B0604020202020204" pitchFamily="34" charset="0"/>
                <a:cs typeface="Arial" panose="020B0604020202020204" pitchFamily="34" charset="0"/>
              </a:rPr>
              <a:t>Name</a:t>
            </a:r>
            <a:r>
              <a:rPr lang="en-US" sz="1200" dirty="0">
                <a:solidFill>
                  <a:srgbClr val="0000FF"/>
                </a:solidFill>
                <a:latin typeface="Arial" panose="020B0604020202020204" pitchFamily="34" charset="0"/>
                <a:cs typeface="Arial" panose="020B0604020202020204" pitchFamily="34" charset="0"/>
              </a:rPr>
              <a:t>="txtLongitud"/&gt;</a:t>
            </a:r>
            <a:endParaRPr lang="en-US" sz="1200" dirty="0">
              <a:solidFill>
                <a:srgbClr val="000000"/>
              </a:solidFill>
              <a:latin typeface="Arial" panose="020B0604020202020204" pitchFamily="34" charset="0"/>
              <a:cs typeface="Arial" panose="020B0604020202020204" pitchFamily="34" charset="0"/>
            </a:endParaRPr>
          </a:p>
          <a:p>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0000FF"/>
                </a:solidFill>
                <a:latin typeface="Arial" panose="020B0604020202020204" pitchFamily="34" charset="0"/>
                <a:cs typeface="Arial" panose="020B0604020202020204" pitchFamily="34" charset="0"/>
              </a:rPr>
              <a:t>&lt;</a:t>
            </a:r>
            <a:r>
              <a:rPr lang="es-DO" sz="1200" dirty="0">
                <a:solidFill>
                  <a:srgbClr val="A31515"/>
                </a:solidFill>
                <a:latin typeface="Arial" panose="020B0604020202020204" pitchFamily="34" charset="0"/>
                <a:cs typeface="Arial" panose="020B0604020202020204" pitchFamily="34" charset="0"/>
              </a:rPr>
              <a:t>Button</a:t>
            </a:r>
            <a:r>
              <a:rPr lang="es-DO" sz="1200" dirty="0">
                <a:solidFill>
                  <a:srgbClr val="FF0000"/>
                </a:solidFill>
                <a:latin typeface="Arial" panose="020B0604020202020204" pitchFamily="34" charset="0"/>
                <a:cs typeface="Arial" panose="020B0604020202020204" pitchFamily="34" charset="0"/>
              </a:rPr>
              <a:t> Text</a:t>
            </a:r>
            <a:r>
              <a:rPr lang="es-DO" sz="1200" dirty="0">
                <a:solidFill>
                  <a:srgbClr val="0000FF"/>
                </a:solidFill>
                <a:latin typeface="Arial" panose="020B0604020202020204" pitchFamily="34" charset="0"/>
                <a:cs typeface="Arial" panose="020B0604020202020204" pitchFamily="34" charset="0"/>
              </a:rPr>
              <a:t>="Abrir Ubicacion"</a:t>
            </a:r>
            <a:r>
              <a:rPr lang="es-DO" sz="1200" dirty="0">
                <a:solidFill>
                  <a:srgbClr val="FF0000"/>
                </a:solidFill>
                <a:latin typeface="Arial" panose="020B0604020202020204" pitchFamily="34" charset="0"/>
                <a:cs typeface="Arial" panose="020B0604020202020204" pitchFamily="34" charset="0"/>
              </a:rPr>
              <a:t> x</a:t>
            </a:r>
            <a:r>
              <a:rPr lang="es-DO" sz="1200" dirty="0">
                <a:solidFill>
                  <a:srgbClr val="0000FF"/>
                </a:solidFill>
                <a:latin typeface="Arial" panose="020B0604020202020204" pitchFamily="34" charset="0"/>
                <a:cs typeface="Arial" panose="020B0604020202020204" pitchFamily="34" charset="0"/>
              </a:rPr>
              <a:t>:</a:t>
            </a:r>
            <a:r>
              <a:rPr lang="es-DO" sz="1200" dirty="0">
                <a:solidFill>
                  <a:srgbClr val="FF0000"/>
                </a:solidFill>
                <a:latin typeface="Arial" panose="020B0604020202020204" pitchFamily="34" charset="0"/>
                <a:cs typeface="Arial" panose="020B0604020202020204" pitchFamily="34" charset="0"/>
              </a:rPr>
              <a:t>Name</a:t>
            </a:r>
            <a:r>
              <a:rPr lang="es-DO" sz="1200" dirty="0">
                <a:solidFill>
                  <a:srgbClr val="0000FF"/>
                </a:solidFill>
                <a:latin typeface="Arial" panose="020B0604020202020204" pitchFamily="34" charset="0"/>
                <a:cs typeface="Arial" panose="020B0604020202020204" pitchFamily="34" charset="0"/>
              </a:rPr>
              <a:t>="btnAbrir"</a:t>
            </a:r>
            <a:r>
              <a:rPr lang="es-DO" sz="1200" dirty="0">
                <a:solidFill>
                  <a:srgbClr val="FF0000"/>
                </a:solidFill>
                <a:latin typeface="Arial" panose="020B0604020202020204" pitchFamily="34" charset="0"/>
                <a:cs typeface="Arial" panose="020B0604020202020204" pitchFamily="34" charset="0"/>
              </a:rPr>
              <a:t> Clicked</a:t>
            </a:r>
            <a:r>
              <a:rPr lang="es-DO" sz="1200" dirty="0">
                <a:solidFill>
                  <a:srgbClr val="0000FF"/>
                </a:solidFill>
                <a:latin typeface="Arial" panose="020B0604020202020204" pitchFamily="34" charset="0"/>
                <a:cs typeface="Arial" panose="020B0604020202020204" pitchFamily="34" charset="0"/>
              </a:rPr>
              <a:t>="btnAbrir_Clicked"</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FontSize</a:t>
            </a:r>
            <a:r>
              <a:rPr lang="es-DO" sz="1200" dirty="0">
                <a:solidFill>
                  <a:srgbClr val="0000FF"/>
                </a:solidFill>
                <a:latin typeface="Arial" panose="020B0604020202020204" pitchFamily="34" charset="0"/>
                <a:cs typeface="Arial" panose="020B0604020202020204" pitchFamily="34" charset="0"/>
              </a:rPr>
              <a:t>="20"</a:t>
            </a:r>
            <a:r>
              <a:rPr lang="es-DO" sz="1200" dirty="0">
                <a:solidFill>
                  <a:srgbClr val="FF0000"/>
                </a:solidFill>
                <a:latin typeface="Arial" panose="020B0604020202020204" pitchFamily="34" charset="0"/>
                <a:cs typeface="Arial" panose="020B0604020202020204" pitchFamily="34" charset="0"/>
              </a:rPr>
              <a:t> BackgroundColor</a:t>
            </a:r>
            <a:r>
              <a:rPr lang="es-DO" sz="1200" dirty="0">
                <a:solidFill>
                  <a:srgbClr val="0000FF"/>
                </a:solidFill>
                <a:latin typeface="Arial" panose="020B0604020202020204" pitchFamily="34" charset="0"/>
                <a:cs typeface="Arial" panose="020B0604020202020204" pitchFamily="34" charset="0"/>
              </a:rPr>
              <a:t>="#18dcff"</a:t>
            </a:r>
            <a:r>
              <a:rPr lang="es-DO" sz="1200" dirty="0">
                <a:solidFill>
                  <a:srgbClr val="FF0000"/>
                </a:solidFill>
                <a:latin typeface="Arial" panose="020B0604020202020204" pitchFamily="34" charset="0"/>
                <a:cs typeface="Arial" panose="020B0604020202020204" pitchFamily="34" charset="0"/>
              </a:rPr>
              <a:t> BorderWidth</a:t>
            </a:r>
            <a:r>
              <a:rPr lang="es-DO" sz="1200" dirty="0">
                <a:solidFill>
                  <a:srgbClr val="0000FF"/>
                </a:solidFill>
                <a:latin typeface="Arial" panose="020B0604020202020204" pitchFamily="34" charset="0"/>
                <a:cs typeface="Arial" panose="020B0604020202020204" pitchFamily="34" charset="0"/>
              </a:rPr>
              <a:t>="5"</a:t>
            </a:r>
            <a:r>
              <a:rPr lang="es-DO" sz="1200" dirty="0">
                <a:solidFill>
                  <a:srgbClr val="FF0000"/>
                </a:solidFill>
                <a:latin typeface="Arial" panose="020B0604020202020204" pitchFamily="34" charset="0"/>
                <a:cs typeface="Arial" panose="020B0604020202020204" pitchFamily="34" charset="0"/>
              </a:rPr>
              <a:t> BorderColor</a:t>
            </a:r>
            <a:r>
              <a:rPr lang="es-DO" sz="1200" dirty="0">
                <a:solidFill>
                  <a:srgbClr val="0000FF"/>
                </a:solidFill>
                <a:latin typeface="Arial" panose="020B0604020202020204" pitchFamily="34" charset="0"/>
                <a:cs typeface="Arial" panose="020B0604020202020204" pitchFamily="34" charset="0"/>
              </a:rPr>
              <a:t>="YellowGreen"</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CornerRadius</a:t>
            </a:r>
            <a:r>
              <a:rPr lang="es-DO" sz="1200" dirty="0">
                <a:solidFill>
                  <a:srgbClr val="0000FF"/>
                </a:solidFill>
                <a:latin typeface="Arial" panose="020B0604020202020204" pitchFamily="34" charset="0"/>
                <a:cs typeface="Arial" panose="020B0604020202020204" pitchFamily="34" charset="0"/>
              </a:rPr>
              <a:t>="25"</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WidthRequest</a:t>
            </a:r>
            <a:r>
              <a:rPr lang="es-DO" sz="1200" dirty="0">
                <a:solidFill>
                  <a:srgbClr val="0000FF"/>
                </a:solidFill>
                <a:latin typeface="Arial" panose="020B0604020202020204" pitchFamily="34" charset="0"/>
                <a:cs typeface="Arial" panose="020B0604020202020204" pitchFamily="34" charset="0"/>
              </a:rPr>
              <a:t>="150"</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HeightRequest</a:t>
            </a:r>
            <a:r>
              <a:rPr lang="es-DO" sz="1200" dirty="0">
                <a:solidFill>
                  <a:srgbClr val="0000FF"/>
                </a:solidFill>
                <a:latin typeface="Arial" panose="020B0604020202020204" pitchFamily="34" charset="0"/>
                <a:cs typeface="Arial" panose="020B0604020202020204" pitchFamily="34" charset="0"/>
              </a:rPr>
              <a:t>="50"</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TextColor</a:t>
            </a:r>
            <a:r>
              <a:rPr lang="es-DO" sz="1200" dirty="0">
                <a:solidFill>
                  <a:srgbClr val="0000FF"/>
                </a:solidFill>
                <a:latin typeface="Arial" panose="020B0604020202020204" pitchFamily="34" charset="0"/>
                <a:cs typeface="Arial" panose="020B0604020202020204" pitchFamily="34" charset="0"/>
              </a:rPr>
              <a:t>="#1e3799"</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FF0000"/>
                </a:solidFill>
                <a:latin typeface="Arial" panose="020B0604020202020204" pitchFamily="34" charset="0"/>
                <a:cs typeface="Arial" panose="020B0604020202020204" pitchFamily="34" charset="0"/>
              </a:rPr>
              <a:t> Opacity</a:t>
            </a:r>
            <a:r>
              <a:rPr lang="es-DO" sz="1200" dirty="0">
                <a:solidFill>
                  <a:srgbClr val="0000FF"/>
                </a:solidFill>
                <a:latin typeface="Arial" panose="020B0604020202020204" pitchFamily="34" charset="0"/>
                <a:cs typeface="Arial" panose="020B0604020202020204" pitchFamily="34" charset="0"/>
              </a:rPr>
              <a:t>=".5"</a:t>
            </a:r>
            <a:endParaRPr lang="es-DO" sz="1200" dirty="0">
              <a:solidFill>
                <a:srgbClr val="000000"/>
              </a:solidFill>
              <a:latin typeface="Arial" panose="020B0604020202020204" pitchFamily="34" charset="0"/>
              <a:cs typeface="Arial" panose="020B0604020202020204" pitchFamily="34" charset="0"/>
            </a:endParaRPr>
          </a:p>
          <a:p>
            <a:r>
              <a:rPr lang="es-DO" sz="1200" dirty="0">
                <a:solidFill>
                  <a:srgbClr val="000000"/>
                </a:solidFill>
                <a:latin typeface="Arial" panose="020B0604020202020204" pitchFamily="34" charset="0"/>
                <a:cs typeface="Arial" panose="020B0604020202020204" pitchFamily="34" charset="0"/>
              </a:rPr>
              <a:t>               </a:t>
            </a:r>
            <a:r>
              <a:rPr lang="es-DO" sz="1200" dirty="0">
                <a:solidFill>
                  <a:srgbClr val="0000FF"/>
                </a:solidFill>
                <a:latin typeface="Arial" panose="020B0604020202020204" pitchFamily="34" charset="0"/>
                <a:cs typeface="Arial" panose="020B0604020202020204" pitchFamily="34" charset="0"/>
              </a:rPr>
              <a:t> /&gt;</a:t>
            </a:r>
            <a:endParaRPr lang="es-DO" sz="1200" dirty="0">
              <a:solidFill>
                <a:srgbClr val="000000"/>
              </a:solidFill>
              <a:latin typeface="Arial" panose="020B0604020202020204" pitchFamily="34" charset="0"/>
              <a:cs typeface="Arial" panose="020B0604020202020204" pitchFamily="34" charset="0"/>
            </a:endParaRPr>
          </a:p>
          <a:p>
            <a:endParaRPr lang="es-DO" sz="1200" dirty="0">
              <a:solidFill>
                <a:srgbClr val="000000"/>
              </a:solidFill>
              <a:highlight>
                <a:srgbClr val="FFFF00"/>
              </a:highlight>
              <a:latin typeface="Arial" panose="020B0604020202020204" pitchFamily="34" charset="0"/>
              <a:cs typeface="Arial" panose="020B0604020202020204" pitchFamily="34" charset="0"/>
            </a:endParaRPr>
          </a:p>
          <a:p>
            <a:r>
              <a:rPr lang="es-DO" sz="1200" dirty="0">
                <a:solidFill>
                  <a:srgbClr val="000000"/>
                </a:solidFill>
                <a:highlight>
                  <a:srgbClr val="FFFF00"/>
                </a:highlight>
                <a:latin typeface="Arial" panose="020B0604020202020204" pitchFamily="34" charset="0"/>
                <a:cs typeface="Arial" panose="020B0604020202020204" pitchFamily="34" charset="0"/>
              </a:rPr>
              <a:t>    </a:t>
            </a:r>
            <a:r>
              <a:rPr lang="es-DO" sz="1200" dirty="0">
                <a:solidFill>
                  <a:srgbClr val="0000FF"/>
                </a:solidFill>
                <a:highlight>
                  <a:srgbClr val="FFFF00"/>
                </a:highlight>
                <a:latin typeface="Arial" panose="020B0604020202020204" pitchFamily="34" charset="0"/>
                <a:cs typeface="Arial" panose="020B0604020202020204" pitchFamily="34" charset="0"/>
              </a:rPr>
              <a:t>&lt;/</a:t>
            </a:r>
            <a:r>
              <a:rPr lang="es-DO" sz="1200" dirty="0">
                <a:solidFill>
                  <a:srgbClr val="A31515"/>
                </a:solidFill>
                <a:highlight>
                  <a:srgbClr val="FFFF00"/>
                </a:highlight>
                <a:latin typeface="Arial" panose="020B0604020202020204" pitchFamily="34" charset="0"/>
                <a:cs typeface="Arial" panose="020B0604020202020204" pitchFamily="34" charset="0"/>
              </a:rPr>
              <a:t>StackLayout</a:t>
            </a:r>
            <a:r>
              <a:rPr lang="es-DO" sz="1200" dirty="0">
                <a:solidFill>
                  <a:srgbClr val="0000FF"/>
                </a:solidFill>
                <a:highlight>
                  <a:srgbClr val="FFFF00"/>
                </a:highlight>
                <a:latin typeface="Arial" panose="020B0604020202020204" pitchFamily="34" charset="0"/>
                <a:cs typeface="Arial" panose="020B0604020202020204" pitchFamily="34" charset="0"/>
              </a:rPr>
              <a:t>&gt;</a:t>
            </a:r>
            <a:endParaRPr lang="es-DO" sz="1200" dirty="0">
              <a:solidFill>
                <a:srgbClr val="000000"/>
              </a:solidFill>
              <a:highlight>
                <a:srgbClr val="FFFF00"/>
              </a:highligh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763513B-DA0B-43DF-AC09-017B33B48867}"/>
              </a:ext>
            </a:extLst>
          </p:cNvPr>
          <p:cNvSpPr txBox="1"/>
          <p:nvPr/>
        </p:nvSpPr>
        <p:spPr>
          <a:xfrm>
            <a:off x="3214452" y="257309"/>
            <a:ext cx="5971309"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Código del MainPage.xaml</a:t>
            </a:r>
            <a:endParaRPr lang="es-DO"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09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69054" y="205675"/>
            <a:ext cx="9670917"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 y Maui</a:t>
            </a:r>
          </a:p>
        </p:txBody>
      </p:sp>
      <p:sp>
        <p:nvSpPr>
          <p:cNvPr id="5" name="Rectángulo 4"/>
          <p:cNvSpPr/>
          <p:nvPr/>
        </p:nvSpPr>
        <p:spPr>
          <a:xfrm>
            <a:off x="345203" y="1543975"/>
            <a:ext cx="11501594" cy="4893647"/>
          </a:xfrm>
          <a:prstGeom prst="rect">
            <a:avLst/>
          </a:prstGeom>
        </p:spPr>
        <p:txBody>
          <a:bodyPr wrap="square">
            <a:spAutoFit/>
          </a:bodyPr>
          <a:lstStyle/>
          <a:p>
            <a:pPr algn="just"/>
            <a:r>
              <a:rPr lang="es-ES" sz="2400" b="1" i="0" dirty="0">
                <a:effectLst/>
                <a:highlight>
                  <a:srgbClr val="FFFF00"/>
                </a:highlight>
              </a:rPr>
              <a:t>Xamarin.Forms y .NET MAUI:</a:t>
            </a:r>
          </a:p>
          <a:p>
            <a:pPr algn="just"/>
            <a:endParaRPr lang="es-ES" sz="2400" b="1" i="0" dirty="0">
              <a:effectLst/>
              <a:highlight>
                <a:srgbClr val="FFFF00"/>
              </a:highlight>
            </a:endParaRPr>
          </a:p>
          <a:p>
            <a:pPr algn="just"/>
            <a:r>
              <a:rPr lang="es-ES" sz="2400" b="1" i="0" dirty="0">
                <a:effectLst/>
                <a:highlight>
                  <a:srgbClr val="00FFFF"/>
                </a:highlight>
              </a:rPr>
              <a:t>Xamarin.Forms</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Ofrece una amplia gama de controles para crear interfaces de usuario.</a:t>
            </a:r>
          </a:p>
          <a:p>
            <a:pPr marL="342900" indent="-342900" algn="just">
              <a:buFont typeface="Wingdings" panose="05000000000000000000" pitchFamily="2" charset="2"/>
              <a:buChar char="ü"/>
            </a:pPr>
            <a:r>
              <a:rPr lang="es-ES" sz="2400" b="1" i="0" dirty="0">
                <a:effectLst/>
              </a:rPr>
              <a:t>Renderers: </a:t>
            </a:r>
            <a:r>
              <a:rPr lang="es-ES" sz="2400" b="0" i="0" dirty="0">
                <a:effectLst/>
              </a:rPr>
              <a:t>Utiliza Renderers para traducir los controles de Xamarin.Forms a controles nativos en cada plataforma (iOS, Android, etc.).</a:t>
            </a:r>
          </a:p>
          <a:p>
            <a:pPr algn="just"/>
            <a:r>
              <a:rPr lang="es-ES" sz="2400" b="1" i="0" dirty="0">
                <a:effectLst/>
                <a:highlight>
                  <a:srgbClr val="FF00FF"/>
                </a:highlight>
              </a:rPr>
              <a:t>.NET MAUI</a:t>
            </a:r>
          </a:p>
          <a:p>
            <a:pPr marL="342900" indent="-342900" algn="just">
              <a:buFont typeface="Wingdings" panose="05000000000000000000" pitchFamily="2" charset="2"/>
              <a:buChar char="ü"/>
            </a:pPr>
            <a:r>
              <a:rPr lang="es-ES" sz="2400" b="1" i="0" dirty="0">
                <a:effectLst/>
              </a:rPr>
              <a:t>Controles Predefinidos: </a:t>
            </a:r>
            <a:r>
              <a:rPr lang="es-ES" sz="2400" b="0" i="0" dirty="0">
                <a:effectLst/>
              </a:rPr>
              <a:t>Similar a Xamarin.Forms, ofrece una amplia gama de controles para interfaces de usuario.</a:t>
            </a:r>
          </a:p>
          <a:p>
            <a:pPr marL="342900" indent="-342900" algn="just">
              <a:buFont typeface="Wingdings" panose="05000000000000000000" pitchFamily="2" charset="2"/>
              <a:buChar char="ü"/>
            </a:pPr>
            <a:r>
              <a:rPr lang="es-ES" sz="2400" b="1" i="0" dirty="0">
                <a:effectLst/>
              </a:rPr>
              <a:t>Handlers: </a:t>
            </a:r>
            <a:r>
              <a:rPr lang="es-ES" sz="2400" b="0" i="0" dirty="0">
                <a:effectLst/>
              </a:rPr>
              <a:t>En lugar de Renderers, .NET MAUI utiliza Handlers, que proporcionan mayor flexibilidad y reutilización de código, permitiendo una personalización más avanzada y mejor optimización.</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016766" y="803277"/>
            <a:ext cx="3477345" cy="9774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splaying Base64 encoded images in .NET MAUI · Gerald's blog about .NET, .NET  MAUI, Blazor, ASP.NET, Git, Azure and more!">
            <a:extLst>
              <a:ext uri="{FF2B5EF4-FFF2-40B4-BE49-F238E27FC236}">
                <a16:creationId xmlns:a16="http://schemas.microsoft.com/office/drawing/2014/main" id="{C8056DF3-F637-431E-AA1E-26DA0D74D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111" y="682385"/>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5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D77FD2D-C903-EFB0-5313-AAABFAF12066}"/>
              </a:ext>
            </a:extLst>
          </p:cNvPr>
          <p:cNvSpPr txBox="1"/>
          <p:nvPr/>
        </p:nvSpPr>
        <p:spPr>
          <a:xfrm>
            <a:off x="252632" y="629285"/>
            <a:ext cx="11475720" cy="5747727"/>
          </a:xfrm>
          <a:prstGeom prst="rect">
            <a:avLst/>
          </a:prstGeom>
          <a:noFill/>
        </p:spPr>
        <p:txBody>
          <a:bodyPr wrap="square">
            <a:spAutoFit/>
          </a:bodyPr>
          <a:lstStyle/>
          <a:p>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StackLayout</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 contenedor de diseño apilado verticalmente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Frame</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BackgroundColor</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"#2196F3"</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Padding</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"24"</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CornerRadius</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"0"</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 marco con color de fondo azul, relleno interno de 24 unidades y sin esquinas redondeadas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Label</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"Ubicación GPS Seccion-0742"</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HorizontalTextAlignment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"Center"</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TextColor</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"White"</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FontSize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"36"</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una etiqueta con texto "Ubicación GPS Seccion-0742", texto centrado horizontalmente, color de texto blanco y tamaño de fuente 36 --&gt;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Frame</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Image</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Source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"https://i1.wp.com/soytecno.com/wp-content/uploads/2017/07/area-01-e1501620926535.png"</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Aspect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"Fill"</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HeightRequest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"{OnPlatform Android=200}"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WidthRequest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"{OnPlatform Android=350}"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HorizontalOptions</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"Center"</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una imagen con fuente obtenida de la URL especificada, se ajusta para llenar el espacio disponible, altura específica para Android, ancho específico para Android y se centra horizontalmente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Entry</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"Nombre Ubicacion"</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Keyboard</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x:Name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"txtNombreUbicacion"</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 cuadro de entrada de texto con texto predefinido "Nombre Ubicacion", teclado configurado para texto y nombre de referencia "txtNombreUbicacion"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Label</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"Latitud"</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Margin</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"0,24,0,0"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Padding</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"10"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FontSize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"25"</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una etiqueta con texto "Latitud", margen superior de 24 unidades, relleno interno de 10 unidades y tamaño de fuente 25 --&gt;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Entry</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Keyboard</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"Numeric"</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x:Name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"txtLatitud"</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BackgroundColor</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"Azure"</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 cuadro de entrada de texto vacío, teclado configurado para valores numéricos, nombre de referencia "txtLatitud" y color de fondo Azure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Label</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"Longitud"</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Margin</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"0,24,0,0"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Padding</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"10"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FontSize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"25"</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una etiqueta con texto "Longitud", margen superior de 24 unidades, relleno interno de 10 unidades y tamaño de fuente 25 --&gt;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Entry</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Keyboard</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"Numeric"</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x:Name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"txtLongitud"</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 cuadro de entrada de texto vacío, teclado configurado para valores numéricos y nombre de referencia "txtLongitud" --&gt;</a:t>
            </a:r>
            <a:endParaRPr lang="es-DO" sz="1050" b="0" dirty="0">
              <a:solidFill>
                <a:srgbClr val="CCCCCC"/>
              </a:solidFill>
              <a:effectLst/>
              <a:latin typeface="Calibri" panose="020F0502020204030204" pitchFamily="34" charset="0"/>
              <a:cs typeface="Calibri" panose="020F0502020204030204" pitchFamily="34" charset="0"/>
            </a:endParaRPr>
          </a:p>
          <a:p>
            <a:br>
              <a:rPr lang="es-DO" sz="1050" b="0" dirty="0">
                <a:solidFill>
                  <a:srgbClr val="CCCCCC"/>
                </a:solidFill>
                <a:effectLst/>
                <a:latin typeface="Calibri" panose="020F0502020204030204" pitchFamily="34" charset="0"/>
                <a:cs typeface="Calibri" panose="020F0502020204030204" pitchFamily="34" charset="0"/>
              </a:rPr>
            </a:b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Button</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"Abrir Ubicacion"</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x:Name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"btnAbrir"</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Clicked</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"btnAbrir_Clicked"</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FontSize</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"20"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BackgroundColor</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"#18dcff"</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BorderWidth</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"5"</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BorderColor</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"YellowGreen"</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CornerRadius</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"25"</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WidthRequest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"150"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HeightRequest</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"50"</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TextColor</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"#1e3799"</a:t>
            </a:r>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9CDCFE"/>
                </a:solidFill>
                <a:effectLst/>
                <a:latin typeface="Calibri" panose="020F0502020204030204" pitchFamily="34" charset="0"/>
                <a:cs typeface="Calibri" panose="020F0502020204030204" pitchFamily="34" charset="0"/>
              </a:rPr>
              <a:t>Opacity</a:t>
            </a:r>
            <a:r>
              <a:rPr lang="es-DO" sz="1050" b="0" dirty="0">
                <a:solidFill>
                  <a:srgbClr val="CCCCCC"/>
                </a:solidFill>
                <a:effectLst/>
                <a:latin typeface="Calibri" panose="020F0502020204030204" pitchFamily="34" charset="0"/>
                <a:cs typeface="Calibri" panose="020F0502020204030204" pitchFamily="34" charset="0"/>
              </a:rPr>
              <a:t>=</a:t>
            </a:r>
            <a:r>
              <a:rPr lang="es-DO" sz="1050" b="0" dirty="0">
                <a:solidFill>
                  <a:srgbClr val="CE9178"/>
                </a:solidFill>
                <a:effectLst/>
                <a:latin typeface="Calibri" panose="020F0502020204030204" pitchFamily="34" charset="0"/>
                <a:cs typeface="Calibri" panose="020F0502020204030204" pitchFamily="34" charset="0"/>
              </a:rPr>
              <a:t>".5"</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CCCCCC"/>
                </a:solidFill>
                <a:effectLst/>
                <a:latin typeface="Calibri" panose="020F0502020204030204" pitchFamily="34" charset="0"/>
                <a:cs typeface="Calibri" panose="020F0502020204030204" pitchFamily="34" charset="0"/>
              </a:rPr>
              <a:t>    </a:t>
            </a:r>
            <a:r>
              <a:rPr lang="es-DO" sz="1050" b="0" dirty="0">
                <a:solidFill>
                  <a:srgbClr val="6A9955"/>
                </a:solidFill>
                <a:effectLst/>
                <a:latin typeface="Calibri" panose="020F0502020204030204" pitchFamily="34" charset="0"/>
                <a:cs typeface="Calibri" panose="020F0502020204030204" pitchFamily="34" charset="0"/>
              </a:rPr>
              <a:t>&lt;!-- Crea un botón con texto "Abrir Ubicacion", nombre de referencia "btnAbrir", acción asociada al hacer clic, tamaño de fuente 20, color de fondo, bordes y esquinas personalizados, tamaño de solicitud de ancho y alto, color de texto y opacidad --&gt;</a:t>
            </a:r>
            <a:endParaRPr lang="es-DO" sz="1050" b="0" dirty="0">
              <a:solidFill>
                <a:srgbClr val="CCCCCC"/>
              </a:solidFill>
              <a:effectLst/>
              <a:latin typeface="Calibri" panose="020F0502020204030204" pitchFamily="34" charset="0"/>
              <a:cs typeface="Calibri" panose="020F0502020204030204" pitchFamily="34" charset="0"/>
            </a:endParaRPr>
          </a:p>
          <a:p>
            <a:r>
              <a:rPr lang="es-DO" sz="1050" b="0" dirty="0">
                <a:solidFill>
                  <a:srgbClr val="808080"/>
                </a:solidFill>
                <a:effectLst/>
                <a:latin typeface="Calibri" panose="020F0502020204030204" pitchFamily="34" charset="0"/>
                <a:cs typeface="Calibri" panose="020F0502020204030204" pitchFamily="34" charset="0"/>
              </a:rPr>
              <a:t>&lt;/</a:t>
            </a:r>
            <a:r>
              <a:rPr lang="es-DO" sz="1050" b="0" dirty="0">
                <a:solidFill>
                  <a:srgbClr val="569CD6"/>
                </a:solidFill>
                <a:effectLst/>
                <a:latin typeface="Calibri" panose="020F0502020204030204" pitchFamily="34" charset="0"/>
                <a:cs typeface="Calibri" panose="020F0502020204030204" pitchFamily="34" charset="0"/>
              </a:rPr>
              <a:t>StackLayout</a:t>
            </a:r>
            <a:r>
              <a:rPr lang="es-DO" sz="1050" b="0" dirty="0">
                <a:solidFill>
                  <a:srgbClr val="808080"/>
                </a:solidFill>
                <a:effectLst/>
                <a:latin typeface="Calibri" panose="020F0502020204030204" pitchFamily="34" charset="0"/>
                <a:cs typeface="Calibri" panose="020F0502020204030204" pitchFamily="34" charset="0"/>
              </a:rPr>
              <a:t>&gt;</a:t>
            </a:r>
            <a:endParaRPr lang="es-DO" sz="1050" b="0" dirty="0">
              <a:solidFill>
                <a:srgbClr val="CCCCCC"/>
              </a:solidFill>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866FECFE-68EE-03EC-EE35-99EC36F370E5}"/>
              </a:ext>
            </a:extLst>
          </p:cNvPr>
          <p:cNvSpPr txBox="1"/>
          <p:nvPr/>
        </p:nvSpPr>
        <p:spPr>
          <a:xfrm>
            <a:off x="9063450" y="467702"/>
            <a:ext cx="2752825" cy="1200329"/>
          </a:xfrm>
          <a:prstGeom prst="rect">
            <a:avLst/>
          </a:prstGeom>
          <a:noFill/>
        </p:spPr>
        <p:txBody>
          <a:bodyPr wrap="square" rtlCol="0">
            <a:spAutoFit/>
          </a:bodyPr>
          <a:lstStyle/>
          <a:p>
            <a:pPr algn="ctr"/>
            <a:r>
              <a:rPr lang="es-DO" sz="2400" b="1" dirty="0">
                <a:solidFill>
                  <a:schemeClr val="tx1"/>
                </a:solidFill>
                <a:effectLst>
                  <a:outerShdw blurRad="38100" dist="38100" dir="2700000" algn="tl">
                    <a:srgbClr val="000000">
                      <a:alpha val="43137"/>
                    </a:srgbClr>
                  </a:outerShdw>
                </a:effectLst>
                <a:highlight>
                  <a:srgbClr val="00FF00"/>
                </a:highlight>
                <a:latin typeface="Calibri" panose="020F0502020204030204" pitchFamily="34" charset="0"/>
                <a:cs typeface="Calibri" panose="020F0502020204030204" pitchFamily="34" charset="0"/>
              </a:rPr>
              <a:t>MainPage.xaml </a:t>
            </a:r>
            <a:r>
              <a:rPr lang="es-DO" sz="2400" b="1" dirty="0">
                <a:solidFill>
                  <a:schemeClr val="tx1"/>
                </a:solidFill>
                <a:effectLst>
                  <a:outerShdw blurRad="38100" dist="38100" dir="2700000" algn="tl">
                    <a:srgbClr val="000000">
                      <a:alpha val="43137"/>
                    </a:srgbClr>
                  </a:outerShdw>
                </a:effectLst>
                <a:highlight>
                  <a:srgbClr val="FFFF00"/>
                </a:highlight>
                <a:latin typeface="Calibri" panose="020F0502020204030204" pitchFamily="34" charset="0"/>
                <a:cs typeface="Calibri" panose="020F0502020204030204" pitchFamily="34" charset="0"/>
              </a:rPr>
              <a:t>Explicacion con Comentarios</a:t>
            </a:r>
          </a:p>
        </p:txBody>
      </p:sp>
    </p:spTree>
    <p:extLst>
      <p:ext uri="{BB962C8B-B14F-4D97-AF65-F5344CB8AC3E}">
        <p14:creationId xmlns:p14="http://schemas.microsoft.com/office/powerpoint/2010/main" val="63024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2B3EF-87D8-4138-A5D9-5884B49E5748}"/>
              </a:ext>
            </a:extLst>
          </p:cNvPr>
          <p:cNvSpPr txBox="1"/>
          <p:nvPr/>
        </p:nvSpPr>
        <p:spPr>
          <a:xfrm>
            <a:off x="3110345" y="258495"/>
            <a:ext cx="5971309" cy="523220"/>
          </a:xfrm>
          <a:prstGeom prst="rect">
            <a:avLst/>
          </a:prstGeom>
          <a:noFill/>
        </p:spPr>
        <p:txBody>
          <a:bodyPr wrap="square" rtlCol="0">
            <a:spAutoFit/>
          </a:bodyPr>
          <a:lstStyle/>
          <a:p>
            <a:pPr algn="ctr"/>
            <a:r>
              <a:rPr lang="en-US" sz="2800" b="1" dirty="0">
                <a:highlight>
                  <a:srgbClr val="FFFF00"/>
                </a:highlight>
                <a:latin typeface="Calibri" panose="020F0502020204030204" pitchFamily="34" charset="0"/>
                <a:cs typeface="Calibri" panose="020F0502020204030204" pitchFamily="34" charset="0"/>
              </a:rPr>
              <a:t>Código del MainPage.xaml.cs</a:t>
            </a:r>
            <a:endParaRPr lang="es-DO" sz="2800" b="1" dirty="0">
              <a:highlight>
                <a:srgbClr val="FFFF00"/>
              </a:highligh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93B2EB2-E454-41E4-BA98-ADEE7253BF8B}"/>
              </a:ext>
            </a:extLst>
          </p:cNvPr>
          <p:cNvSpPr txBox="1"/>
          <p:nvPr/>
        </p:nvSpPr>
        <p:spPr>
          <a:xfrm>
            <a:off x="457199" y="1389046"/>
            <a:ext cx="2867891" cy="307777"/>
          </a:xfrm>
          <a:prstGeom prst="rect">
            <a:avLst/>
          </a:prstGeom>
          <a:noFill/>
        </p:spPr>
        <p:txBody>
          <a:bodyPr wrap="square">
            <a:spAutoFit/>
          </a:bodyPr>
          <a:lstStyle/>
          <a:p>
            <a:r>
              <a:rPr lang="es-DO" sz="1400" dirty="0">
                <a:solidFill>
                  <a:srgbClr val="0000FF"/>
                </a:solidFill>
                <a:latin typeface="Calibri" panose="020F0502020204030204" pitchFamily="34" charset="0"/>
                <a:cs typeface="Calibri" panose="020F0502020204030204" pitchFamily="34" charset="0"/>
              </a:rPr>
              <a:t>using</a:t>
            </a:r>
            <a:r>
              <a:rPr lang="es-DO" sz="1400" dirty="0">
                <a:solidFill>
                  <a:srgbClr val="000000"/>
                </a:solidFill>
                <a:latin typeface="Calibri" panose="020F0502020204030204" pitchFamily="34" charset="0"/>
                <a:cs typeface="Calibri" panose="020F0502020204030204" pitchFamily="34" charset="0"/>
              </a:rPr>
              <a:t> Xamarin.Essentials;</a:t>
            </a:r>
            <a:endParaRPr lang="es-DO"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B77AB0E-4758-4ECB-8311-A54F25A4D3FA}"/>
              </a:ext>
            </a:extLst>
          </p:cNvPr>
          <p:cNvSpPr txBox="1"/>
          <p:nvPr/>
        </p:nvSpPr>
        <p:spPr>
          <a:xfrm>
            <a:off x="457199" y="3429000"/>
            <a:ext cx="8478982" cy="3108543"/>
          </a:xfrm>
          <a:prstGeom prst="rect">
            <a:avLst/>
          </a:prstGeom>
          <a:noFill/>
        </p:spPr>
        <p:txBody>
          <a:bodyPr wrap="square">
            <a:spAutoFit/>
          </a:bodyPr>
          <a:lstStyle/>
          <a:p>
            <a:r>
              <a:rPr lang="es-DO" sz="1400" dirty="0">
                <a:solidFill>
                  <a:srgbClr val="0000FF"/>
                </a:solidFill>
                <a:latin typeface="Calibri" panose="020F0502020204030204" pitchFamily="34" charset="0"/>
                <a:cs typeface="Calibri" panose="020F0502020204030204" pitchFamily="34" charset="0"/>
              </a:rPr>
              <a:t>private</a:t>
            </a:r>
            <a:r>
              <a:rPr lang="es-DO" sz="1400" dirty="0">
                <a:solidFill>
                  <a:srgbClr val="000000"/>
                </a:solidFill>
                <a:latin typeface="Calibri" panose="020F0502020204030204" pitchFamily="34" charset="0"/>
                <a:cs typeface="Calibri" panose="020F0502020204030204" pitchFamily="34" charset="0"/>
              </a:rPr>
              <a:t> </a:t>
            </a:r>
            <a:r>
              <a:rPr lang="es-DO" sz="1400" dirty="0">
                <a:solidFill>
                  <a:srgbClr val="0000FF"/>
                </a:solidFill>
                <a:latin typeface="Calibri" panose="020F0502020204030204" pitchFamily="34" charset="0"/>
                <a:cs typeface="Calibri" panose="020F0502020204030204" pitchFamily="34" charset="0"/>
              </a:rPr>
              <a:t>async</a:t>
            </a:r>
            <a:r>
              <a:rPr lang="es-DO" sz="1400" dirty="0">
                <a:solidFill>
                  <a:srgbClr val="000000"/>
                </a:solidFill>
                <a:latin typeface="Calibri" panose="020F0502020204030204" pitchFamily="34" charset="0"/>
                <a:cs typeface="Calibri" panose="020F0502020204030204" pitchFamily="34" charset="0"/>
              </a:rPr>
              <a:t> </a:t>
            </a:r>
            <a:r>
              <a:rPr lang="es-DO" sz="1400" dirty="0">
                <a:solidFill>
                  <a:srgbClr val="0000FF"/>
                </a:solidFill>
                <a:latin typeface="Calibri" panose="020F0502020204030204" pitchFamily="34" charset="0"/>
                <a:cs typeface="Calibri" panose="020F0502020204030204" pitchFamily="34" charset="0"/>
              </a:rPr>
              <a:t>void</a:t>
            </a:r>
            <a:r>
              <a:rPr lang="es-DO" sz="1400" dirty="0">
                <a:solidFill>
                  <a:srgbClr val="000000"/>
                </a:solidFill>
                <a:latin typeface="Calibri" panose="020F0502020204030204" pitchFamily="34" charset="0"/>
                <a:cs typeface="Calibri" panose="020F0502020204030204" pitchFamily="34" charset="0"/>
              </a:rPr>
              <a:t> btnAbrir_Clicked(</a:t>
            </a:r>
            <a:r>
              <a:rPr lang="es-DO" sz="1400" dirty="0">
                <a:solidFill>
                  <a:srgbClr val="0000FF"/>
                </a:solidFill>
                <a:latin typeface="Calibri" panose="020F0502020204030204" pitchFamily="34" charset="0"/>
                <a:cs typeface="Calibri" panose="020F0502020204030204" pitchFamily="34" charset="0"/>
              </a:rPr>
              <a:t>object</a:t>
            </a:r>
            <a:r>
              <a:rPr lang="es-DO" sz="1400" dirty="0">
                <a:solidFill>
                  <a:srgbClr val="000000"/>
                </a:solidFill>
                <a:latin typeface="Calibri" panose="020F0502020204030204" pitchFamily="34" charset="0"/>
                <a:cs typeface="Calibri" panose="020F0502020204030204" pitchFamily="34" charset="0"/>
              </a:rPr>
              <a:t> sender, EventArgs e)</a:t>
            </a:r>
          </a:p>
          <a:p>
            <a:r>
              <a:rPr lang="es-DO" sz="1400" dirty="0">
                <a:solidFill>
                  <a:srgbClr val="000000"/>
                </a:solidFill>
                <a:latin typeface="Calibri" panose="020F0502020204030204" pitchFamily="34" charset="0"/>
                <a:cs typeface="Calibri" panose="020F0502020204030204" pitchFamily="34" charset="0"/>
              </a:rPr>
              <a:t>        {</a:t>
            </a:r>
          </a:p>
          <a:p>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FF"/>
                </a:solidFill>
                <a:latin typeface="Calibri" panose="020F0502020204030204" pitchFamily="34" charset="0"/>
                <a:cs typeface="Calibri" panose="020F0502020204030204" pitchFamily="34" charset="0"/>
              </a:rPr>
              <a:t>if</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FF"/>
                </a:solidFill>
                <a:latin typeface="Calibri" panose="020F0502020204030204" pitchFamily="34" charset="0"/>
                <a:cs typeface="Calibri" panose="020F0502020204030204" pitchFamily="34" charset="0"/>
              </a:rPr>
              <a:t>double</a:t>
            </a:r>
            <a:r>
              <a:rPr lang="en-US" sz="1400" dirty="0">
                <a:solidFill>
                  <a:srgbClr val="000000"/>
                </a:solidFill>
                <a:latin typeface="Calibri" panose="020F0502020204030204" pitchFamily="34" charset="0"/>
                <a:cs typeface="Calibri" panose="020F0502020204030204" pitchFamily="34" charset="0"/>
              </a:rPr>
              <a:t>.TryParse(txtLatitud.Text, </a:t>
            </a:r>
            <a:r>
              <a:rPr lang="en-US" sz="1400" dirty="0">
                <a:solidFill>
                  <a:srgbClr val="0000FF"/>
                </a:solidFill>
                <a:latin typeface="Calibri" panose="020F0502020204030204" pitchFamily="34" charset="0"/>
                <a:cs typeface="Calibri" panose="020F0502020204030204" pitchFamily="34" charset="0"/>
              </a:rPr>
              <a:t>out</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FF"/>
                </a:solidFill>
                <a:latin typeface="Calibri" panose="020F0502020204030204" pitchFamily="34" charset="0"/>
                <a:cs typeface="Calibri" panose="020F0502020204030204" pitchFamily="34" charset="0"/>
              </a:rPr>
              <a:t>double</a:t>
            </a:r>
            <a:r>
              <a:rPr lang="en-US" sz="1400" dirty="0">
                <a:solidFill>
                  <a:srgbClr val="000000"/>
                </a:solidFill>
                <a:latin typeface="Calibri" panose="020F0502020204030204" pitchFamily="34" charset="0"/>
                <a:cs typeface="Calibri" panose="020F0502020204030204" pitchFamily="34" charset="0"/>
              </a:rPr>
              <a:t> lat))</a:t>
            </a:r>
          </a:p>
          <a:p>
            <a:r>
              <a:rPr lang="es-DO" sz="1400" dirty="0">
                <a:solidFill>
                  <a:srgbClr val="000000"/>
                </a:solidFill>
                <a:latin typeface="Calibri" panose="020F0502020204030204" pitchFamily="34" charset="0"/>
                <a:cs typeface="Calibri" panose="020F0502020204030204" pitchFamily="34" charset="0"/>
              </a:rPr>
              <a:t>                </a:t>
            </a:r>
            <a:r>
              <a:rPr lang="es-DO" sz="1400" dirty="0">
                <a:solidFill>
                  <a:srgbClr val="0000FF"/>
                </a:solidFill>
                <a:latin typeface="Calibri" panose="020F0502020204030204" pitchFamily="34" charset="0"/>
                <a:cs typeface="Calibri" panose="020F0502020204030204" pitchFamily="34" charset="0"/>
              </a:rPr>
              <a:t>return</a:t>
            </a:r>
            <a:r>
              <a:rPr lang="es-DO" sz="1400" dirty="0">
                <a:solidFill>
                  <a:srgbClr val="000000"/>
                </a:solidFill>
                <a:latin typeface="Calibri" panose="020F0502020204030204" pitchFamily="34" charset="0"/>
                <a:cs typeface="Calibri" panose="020F0502020204030204" pitchFamily="34" charset="0"/>
              </a:rPr>
              <a:t>;</a:t>
            </a:r>
          </a:p>
          <a:p>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FF"/>
                </a:solidFill>
                <a:latin typeface="Calibri" panose="020F0502020204030204" pitchFamily="34" charset="0"/>
                <a:cs typeface="Calibri" panose="020F0502020204030204" pitchFamily="34" charset="0"/>
              </a:rPr>
              <a:t>if</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FF"/>
                </a:solidFill>
                <a:latin typeface="Calibri" panose="020F0502020204030204" pitchFamily="34" charset="0"/>
                <a:cs typeface="Calibri" panose="020F0502020204030204" pitchFamily="34" charset="0"/>
              </a:rPr>
              <a:t>double</a:t>
            </a:r>
            <a:r>
              <a:rPr lang="en-US" sz="1400" dirty="0">
                <a:solidFill>
                  <a:srgbClr val="000000"/>
                </a:solidFill>
                <a:latin typeface="Calibri" panose="020F0502020204030204" pitchFamily="34" charset="0"/>
                <a:cs typeface="Calibri" panose="020F0502020204030204" pitchFamily="34" charset="0"/>
              </a:rPr>
              <a:t>.TryParse(txtLongitud.Text, </a:t>
            </a:r>
            <a:r>
              <a:rPr lang="en-US" sz="1400" dirty="0">
                <a:solidFill>
                  <a:srgbClr val="0000FF"/>
                </a:solidFill>
                <a:latin typeface="Calibri" panose="020F0502020204030204" pitchFamily="34" charset="0"/>
                <a:cs typeface="Calibri" panose="020F0502020204030204" pitchFamily="34" charset="0"/>
              </a:rPr>
              <a:t>out</a:t>
            </a:r>
            <a:r>
              <a:rPr lang="en-US" sz="1400" dirty="0">
                <a:solidFill>
                  <a:srgbClr val="000000"/>
                </a:solidFill>
                <a:latin typeface="Calibri" panose="020F0502020204030204" pitchFamily="34" charset="0"/>
                <a:cs typeface="Calibri" panose="020F0502020204030204" pitchFamily="34" charset="0"/>
              </a:rPr>
              <a:t> </a:t>
            </a:r>
            <a:r>
              <a:rPr lang="en-US" sz="1400" dirty="0">
                <a:solidFill>
                  <a:srgbClr val="0000FF"/>
                </a:solidFill>
                <a:latin typeface="Calibri" panose="020F0502020204030204" pitchFamily="34" charset="0"/>
                <a:cs typeface="Calibri" panose="020F0502020204030204" pitchFamily="34" charset="0"/>
              </a:rPr>
              <a:t>double</a:t>
            </a:r>
            <a:r>
              <a:rPr lang="en-US" sz="1400" dirty="0">
                <a:solidFill>
                  <a:srgbClr val="000000"/>
                </a:solidFill>
                <a:latin typeface="Calibri" panose="020F0502020204030204" pitchFamily="34" charset="0"/>
                <a:cs typeface="Calibri" panose="020F0502020204030204" pitchFamily="34" charset="0"/>
              </a:rPr>
              <a:t> lng))</a:t>
            </a:r>
          </a:p>
          <a:p>
            <a:r>
              <a:rPr lang="es-DO" sz="1400" dirty="0">
                <a:solidFill>
                  <a:srgbClr val="000000"/>
                </a:solidFill>
                <a:latin typeface="Calibri" panose="020F0502020204030204" pitchFamily="34" charset="0"/>
                <a:cs typeface="Calibri" panose="020F0502020204030204" pitchFamily="34" charset="0"/>
              </a:rPr>
              <a:t>                </a:t>
            </a:r>
            <a:r>
              <a:rPr lang="es-DO" sz="1400" dirty="0">
                <a:solidFill>
                  <a:srgbClr val="0000FF"/>
                </a:solidFill>
                <a:latin typeface="Calibri" panose="020F0502020204030204" pitchFamily="34" charset="0"/>
                <a:cs typeface="Calibri" panose="020F0502020204030204" pitchFamily="34" charset="0"/>
              </a:rPr>
              <a:t>return</a:t>
            </a:r>
            <a:r>
              <a:rPr lang="es-DO" sz="1400" dirty="0">
                <a:solidFill>
                  <a:srgbClr val="000000"/>
                </a:solidFill>
                <a:latin typeface="Calibri" panose="020F0502020204030204" pitchFamily="34" charset="0"/>
                <a:cs typeface="Calibri" panose="020F0502020204030204" pitchFamily="34" charset="0"/>
              </a:rPr>
              <a:t>;</a:t>
            </a:r>
          </a:p>
          <a:p>
            <a:r>
              <a:rPr lang="es-DO" sz="1400" dirty="0">
                <a:solidFill>
                  <a:srgbClr val="000000"/>
                </a:solidFill>
                <a:latin typeface="Calibri" panose="020F0502020204030204" pitchFamily="34" charset="0"/>
                <a:cs typeface="Calibri" panose="020F0502020204030204" pitchFamily="34" charset="0"/>
              </a:rPr>
              <a:t>            </a:t>
            </a:r>
            <a:r>
              <a:rPr lang="es-DO" sz="1400" dirty="0">
                <a:solidFill>
                  <a:srgbClr val="0000FF"/>
                </a:solidFill>
                <a:latin typeface="Calibri" panose="020F0502020204030204" pitchFamily="34" charset="0"/>
                <a:cs typeface="Calibri" panose="020F0502020204030204" pitchFamily="34" charset="0"/>
              </a:rPr>
              <a:t>await</a:t>
            </a:r>
            <a:r>
              <a:rPr lang="es-DO" sz="1400" dirty="0">
                <a:solidFill>
                  <a:srgbClr val="000000"/>
                </a:solidFill>
                <a:latin typeface="Calibri" panose="020F0502020204030204" pitchFamily="34" charset="0"/>
                <a:cs typeface="Calibri" panose="020F0502020204030204" pitchFamily="34" charset="0"/>
              </a:rPr>
              <a:t> </a:t>
            </a:r>
            <a:r>
              <a:rPr lang="es-DO" sz="1400" b="1" dirty="0">
                <a:solidFill>
                  <a:schemeClr val="accent5">
                    <a:lumMod val="75000"/>
                  </a:schemeClr>
                </a:solidFill>
                <a:latin typeface="Calibri" panose="020F0502020204030204" pitchFamily="34" charset="0"/>
                <a:cs typeface="Calibri" panose="020F0502020204030204" pitchFamily="34" charset="0"/>
              </a:rPr>
              <a:t>Map</a:t>
            </a:r>
            <a:r>
              <a:rPr lang="es-DO" sz="1400" dirty="0">
                <a:solidFill>
                  <a:srgbClr val="000000"/>
                </a:solidFill>
                <a:latin typeface="Calibri" panose="020F0502020204030204" pitchFamily="34" charset="0"/>
                <a:cs typeface="Calibri" panose="020F0502020204030204" pitchFamily="34" charset="0"/>
              </a:rPr>
              <a:t>.OpenAsync(lat, lng, </a:t>
            </a:r>
            <a:r>
              <a:rPr lang="es-DO" sz="1400" dirty="0">
                <a:solidFill>
                  <a:srgbClr val="0000FF"/>
                </a:solidFill>
                <a:latin typeface="Calibri" panose="020F0502020204030204" pitchFamily="34" charset="0"/>
                <a:cs typeface="Calibri" panose="020F0502020204030204" pitchFamily="34" charset="0"/>
              </a:rPr>
              <a:t>new</a:t>
            </a:r>
            <a:r>
              <a:rPr lang="es-DO" sz="1400" dirty="0">
                <a:solidFill>
                  <a:srgbClr val="000000"/>
                </a:solidFill>
                <a:latin typeface="Calibri" panose="020F0502020204030204" pitchFamily="34" charset="0"/>
                <a:cs typeface="Calibri" panose="020F0502020204030204" pitchFamily="34" charset="0"/>
              </a:rPr>
              <a:t> </a:t>
            </a:r>
            <a:r>
              <a:rPr lang="es-DO" sz="1400" b="1" dirty="0">
                <a:solidFill>
                  <a:schemeClr val="accent5">
                    <a:lumMod val="75000"/>
                  </a:schemeClr>
                </a:solidFill>
                <a:latin typeface="Calibri" panose="020F0502020204030204" pitchFamily="34" charset="0"/>
                <a:cs typeface="Calibri" panose="020F0502020204030204" pitchFamily="34" charset="0"/>
              </a:rPr>
              <a:t>MapLaunchOptions</a:t>
            </a:r>
          </a:p>
          <a:p>
            <a:endParaRPr lang="es-DO" sz="1400" dirty="0">
              <a:solidFill>
                <a:srgbClr val="000000"/>
              </a:solidFill>
              <a:latin typeface="Calibri" panose="020F0502020204030204" pitchFamily="34" charset="0"/>
              <a:cs typeface="Calibri" panose="020F0502020204030204" pitchFamily="34" charset="0"/>
            </a:endParaRPr>
          </a:p>
          <a:p>
            <a:r>
              <a:rPr lang="es-DO" sz="1400" dirty="0">
                <a:solidFill>
                  <a:srgbClr val="000000"/>
                </a:solidFill>
                <a:latin typeface="Calibri" panose="020F0502020204030204" pitchFamily="34" charset="0"/>
                <a:cs typeface="Calibri" panose="020F0502020204030204" pitchFamily="34" charset="0"/>
              </a:rPr>
              <a:t>            {</a:t>
            </a:r>
          </a:p>
          <a:p>
            <a:endParaRPr lang="es-DO" sz="1400" dirty="0">
              <a:solidFill>
                <a:srgbClr val="000000"/>
              </a:solidFill>
              <a:latin typeface="Calibri" panose="020F0502020204030204" pitchFamily="34" charset="0"/>
              <a:cs typeface="Calibri" panose="020F0502020204030204" pitchFamily="34" charset="0"/>
            </a:endParaRPr>
          </a:p>
          <a:p>
            <a:r>
              <a:rPr lang="es-DO" sz="1400" dirty="0">
                <a:solidFill>
                  <a:srgbClr val="000000"/>
                </a:solidFill>
                <a:latin typeface="Calibri" panose="020F0502020204030204" pitchFamily="34" charset="0"/>
                <a:cs typeface="Calibri" panose="020F0502020204030204" pitchFamily="34" charset="0"/>
              </a:rPr>
              <a:t>                Name = txtNombreUbicacion.Text,</a:t>
            </a:r>
          </a:p>
          <a:p>
            <a:r>
              <a:rPr lang="es-DO" sz="1400" dirty="0">
                <a:solidFill>
                  <a:srgbClr val="000000"/>
                </a:solidFill>
                <a:latin typeface="Calibri" panose="020F0502020204030204" pitchFamily="34" charset="0"/>
                <a:cs typeface="Calibri" panose="020F0502020204030204" pitchFamily="34" charset="0"/>
              </a:rPr>
              <a:t>                NavigationMode = </a:t>
            </a:r>
            <a:r>
              <a:rPr lang="es-DO" sz="1400" b="1" dirty="0">
                <a:solidFill>
                  <a:schemeClr val="accent5">
                    <a:lumMod val="75000"/>
                  </a:schemeClr>
                </a:solidFill>
                <a:latin typeface="Calibri" panose="020F0502020204030204" pitchFamily="34" charset="0"/>
                <a:cs typeface="Calibri" panose="020F0502020204030204" pitchFamily="34" charset="0"/>
              </a:rPr>
              <a:t>NavigationMode</a:t>
            </a:r>
            <a:r>
              <a:rPr lang="es-DO" sz="1400" dirty="0">
                <a:solidFill>
                  <a:srgbClr val="000000"/>
                </a:solidFill>
                <a:latin typeface="Calibri" panose="020F0502020204030204" pitchFamily="34" charset="0"/>
                <a:cs typeface="Calibri" panose="020F0502020204030204" pitchFamily="34" charset="0"/>
              </a:rPr>
              <a:t>.None</a:t>
            </a:r>
          </a:p>
          <a:p>
            <a:r>
              <a:rPr lang="es-DO" sz="1400" dirty="0">
                <a:solidFill>
                  <a:srgbClr val="000000"/>
                </a:solidFill>
                <a:latin typeface="Calibri" panose="020F0502020204030204" pitchFamily="34" charset="0"/>
                <a:cs typeface="Calibri" panose="020F0502020204030204" pitchFamily="34" charset="0"/>
              </a:rPr>
              <a:t>                </a:t>
            </a:r>
          </a:p>
          <a:p>
            <a:r>
              <a:rPr lang="es-DO" sz="1400" dirty="0">
                <a:solidFill>
                  <a:srgbClr val="000000"/>
                </a:solidFill>
                <a:latin typeface="Calibri" panose="020F0502020204030204" pitchFamily="34" charset="0"/>
                <a:cs typeface="Calibri" panose="020F0502020204030204" pitchFamily="34" charset="0"/>
              </a:rPr>
              <a:t>            });</a:t>
            </a:r>
            <a:endParaRPr lang="es-DO"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5310752E-1C71-4678-8C89-59F600B35109}"/>
              </a:ext>
            </a:extLst>
          </p:cNvPr>
          <p:cNvSpPr txBox="1"/>
          <p:nvPr/>
        </p:nvSpPr>
        <p:spPr>
          <a:xfrm>
            <a:off x="341696" y="2258711"/>
            <a:ext cx="7218218" cy="400110"/>
          </a:xfrm>
          <a:prstGeom prst="rect">
            <a:avLst/>
          </a:prstGeom>
          <a:noFill/>
        </p:spPr>
        <p:txBody>
          <a:bodyPr wrap="square" rtlCol="0">
            <a:spAutoFit/>
          </a:bodyPr>
          <a:lstStyle/>
          <a:p>
            <a:r>
              <a:rPr lang="en-US" sz="2000" b="1" dirty="0">
                <a:solidFill>
                  <a:srgbClr val="FF0000"/>
                </a:solidFill>
                <a:latin typeface="Calibri" panose="020F0502020204030204" pitchFamily="34" charset="0"/>
                <a:cs typeface="Calibri" panose="020F0502020204030204" pitchFamily="34" charset="0"/>
              </a:rPr>
              <a:t>Colocar este Código en el evento del boton</a:t>
            </a:r>
            <a:endParaRPr lang="es-DO" sz="2000" b="1" dirty="0">
              <a:solidFill>
                <a:srgbClr val="FF0000"/>
              </a:solidFill>
              <a:latin typeface="Calibri" panose="020F0502020204030204" pitchFamily="34" charset="0"/>
              <a:cs typeface="Calibri" panose="020F0502020204030204" pitchFamily="34" charset="0"/>
            </a:endParaRPr>
          </a:p>
        </p:txBody>
      </p:sp>
      <p:sp>
        <p:nvSpPr>
          <p:cNvPr id="13" name="Arrow: Down 12">
            <a:extLst>
              <a:ext uri="{FF2B5EF4-FFF2-40B4-BE49-F238E27FC236}">
                <a16:creationId xmlns:a16="http://schemas.microsoft.com/office/drawing/2014/main" id="{3D90CAC2-0CCD-4825-806B-624062097290}"/>
              </a:ext>
            </a:extLst>
          </p:cNvPr>
          <p:cNvSpPr/>
          <p:nvPr/>
        </p:nvSpPr>
        <p:spPr>
          <a:xfrm>
            <a:off x="2583871" y="2843855"/>
            <a:ext cx="526474"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13EB870-9C73-415D-857E-4FDE186CC46A}"/>
              </a:ext>
            </a:extLst>
          </p:cNvPr>
          <p:cNvSpPr txBox="1"/>
          <p:nvPr/>
        </p:nvSpPr>
        <p:spPr>
          <a:xfrm>
            <a:off x="192506" y="827158"/>
            <a:ext cx="6581200" cy="369332"/>
          </a:xfrm>
          <a:prstGeom prst="rect">
            <a:avLst/>
          </a:prstGeom>
          <a:noFill/>
        </p:spPr>
        <p:txBody>
          <a:bodyPr wrap="square" rtlCol="0">
            <a:spAutoFit/>
          </a:bodyPr>
          <a:lstStyle/>
          <a:p>
            <a:pPr algn="ctr"/>
            <a:r>
              <a:rPr lang="en-US" sz="1800" b="1" dirty="0">
                <a:solidFill>
                  <a:srgbClr val="FF0000"/>
                </a:solidFill>
                <a:latin typeface="Calibri" panose="020F0502020204030204" pitchFamily="34" charset="0"/>
                <a:cs typeface="Calibri" panose="020F0502020204030204" pitchFamily="34" charset="0"/>
              </a:rPr>
              <a:t>Recordar agregar la referencia desde el administrador de paquetes.</a:t>
            </a:r>
            <a:endParaRPr lang="es-DO" sz="18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09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183B6A-A000-5726-71E7-934BB85E5E72}"/>
              </a:ext>
            </a:extLst>
          </p:cNvPr>
          <p:cNvSpPr txBox="1"/>
          <p:nvPr/>
        </p:nvSpPr>
        <p:spPr>
          <a:xfrm>
            <a:off x="411480" y="2455000"/>
            <a:ext cx="11129210" cy="3416320"/>
          </a:xfrm>
          <a:prstGeom prst="rect">
            <a:avLst/>
          </a:prstGeom>
          <a:noFill/>
        </p:spPr>
        <p:txBody>
          <a:bodyPr wrap="square">
            <a:spAutoFit/>
          </a:bodyPr>
          <a:lstStyle/>
          <a:p>
            <a:r>
              <a:rPr lang="es-DO" sz="1200" b="1" dirty="0">
                <a:solidFill>
                  <a:srgbClr val="569CD6"/>
                </a:solidFill>
                <a:effectLst/>
                <a:latin typeface="Consolas" panose="020B0609020204030204" pitchFamily="49" charset="0"/>
                <a:cs typeface="Calibri" panose="020F0502020204030204" pitchFamily="34" charset="0"/>
              </a:rPr>
              <a:t>private</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async</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void</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DCDCAA"/>
                </a:solidFill>
                <a:effectLst/>
                <a:latin typeface="Consolas" panose="020B0609020204030204" pitchFamily="49" charset="0"/>
                <a:cs typeface="Calibri" panose="020F0502020204030204" pitchFamily="34" charset="0"/>
              </a:rPr>
              <a:t>btnAbrir_Clicked</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569CD6"/>
                </a:solidFill>
                <a:effectLst/>
                <a:latin typeface="Consolas" panose="020B0609020204030204" pitchFamily="49" charset="0"/>
                <a:cs typeface="Calibri" panose="020F0502020204030204" pitchFamily="34" charset="0"/>
              </a:rPr>
              <a:t>object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sender</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4EC9B0"/>
                </a:solidFill>
                <a:effectLst/>
                <a:latin typeface="Consolas" panose="020B0609020204030204" pitchFamily="49" charset="0"/>
                <a:cs typeface="Calibri" panose="020F0502020204030204" pitchFamily="34" charset="0"/>
              </a:rPr>
              <a:t>EventArgs</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e</a:t>
            </a:r>
            <a:r>
              <a:rPr lang="es-DO" sz="1200" b="1" dirty="0">
                <a:solidFill>
                  <a:srgbClr val="CCCCCC"/>
                </a:solidFill>
                <a:effectLst/>
                <a:latin typeface="Consolas" panose="020B0609020204030204" pitchFamily="49" charset="0"/>
                <a:cs typeface="Calibri" panose="020F0502020204030204" pitchFamily="34" charset="0"/>
              </a:rPr>
              <a:t>)</a:t>
            </a:r>
          </a:p>
          <a:p>
            <a:r>
              <a:rPr lang="es-DO" sz="1200" b="1" dirty="0">
                <a:solidFill>
                  <a:srgbClr val="CCCCCC"/>
                </a:solidFill>
                <a:effectLst/>
                <a:latin typeface="Consolas" panose="020B0609020204030204" pitchFamily="49" charset="0"/>
                <a:cs typeface="Calibri" panose="020F0502020204030204" pitchFamily="34" charset="0"/>
              </a:rPr>
              <a:t>{</a:t>
            </a:r>
          </a:p>
          <a:p>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C586C0"/>
                </a:solidFill>
                <a:effectLst/>
                <a:latin typeface="Consolas" panose="020B0609020204030204" pitchFamily="49" charset="0"/>
                <a:cs typeface="Calibri" panose="020F0502020204030204" pitchFamily="34" charset="0"/>
              </a:rPr>
              <a:t>if</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D4D4D4"/>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double</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DCDCAA"/>
                </a:solidFill>
                <a:effectLst/>
                <a:latin typeface="Consolas" panose="020B0609020204030204" pitchFamily="49" charset="0"/>
                <a:cs typeface="Calibri" panose="020F0502020204030204" pitchFamily="34" charset="0"/>
              </a:rPr>
              <a:t>TryParse</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txtLatitud</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Text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out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double</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lat</a:t>
            </a:r>
            <a:r>
              <a:rPr lang="es-DO" sz="1200" b="1" dirty="0">
                <a:solidFill>
                  <a:srgbClr val="CCCCCC"/>
                </a:solidFill>
                <a:effectLst/>
                <a:latin typeface="Consolas" panose="020B0609020204030204" pitchFamily="49" charset="0"/>
                <a:cs typeface="Calibri" panose="020F0502020204030204" pitchFamily="34" charset="0"/>
              </a:rPr>
              <a:t>))</a:t>
            </a:r>
          </a:p>
          <a:p>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C586C0"/>
                </a:solidFill>
                <a:effectLst/>
                <a:latin typeface="Consolas" panose="020B0609020204030204" pitchFamily="49" charset="0"/>
                <a:cs typeface="Calibri" panose="020F0502020204030204" pitchFamily="34" charset="0"/>
              </a:rPr>
              <a:t>return</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6A9955"/>
                </a:solidFill>
                <a:effectLst/>
                <a:latin typeface="Consolas" panose="020B0609020204030204" pitchFamily="49" charset="0"/>
                <a:cs typeface="Calibri" panose="020F0502020204030204" pitchFamily="34" charset="0"/>
              </a:rPr>
              <a:t>// Intenta convertir el texto en txtLatitud a un valor double (latitud). Si la conversión falla, se sale del método.</a:t>
            </a:r>
            <a:endParaRPr lang="es-DO" sz="1200" b="1" dirty="0">
              <a:solidFill>
                <a:srgbClr val="CCCCCC"/>
              </a:solidFill>
              <a:effectLst/>
              <a:latin typeface="Consolas" panose="020B0609020204030204" pitchFamily="49" charset="0"/>
              <a:cs typeface="Calibri" panose="020F0502020204030204" pitchFamily="34" charset="0"/>
            </a:endParaRPr>
          </a:p>
          <a:p>
            <a:br>
              <a:rPr lang="es-DO" sz="1200" b="1" dirty="0">
                <a:solidFill>
                  <a:srgbClr val="CCCCCC"/>
                </a:solidFill>
                <a:effectLst/>
                <a:latin typeface="Consolas" panose="020B0609020204030204" pitchFamily="49" charset="0"/>
                <a:cs typeface="Calibri" panose="020F0502020204030204" pitchFamily="34" charset="0"/>
              </a:rPr>
            </a:b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C586C0"/>
                </a:solidFill>
                <a:effectLst/>
                <a:latin typeface="Consolas" panose="020B0609020204030204" pitchFamily="49" charset="0"/>
                <a:cs typeface="Calibri" panose="020F0502020204030204" pitchFamily="34" charset="0"/>
              </a:rPr>
              <a:t>if</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D4D4D4"/>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double</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DCDCAA"/>
                </a:solidFill>
                <a:effectLst/>
                <a:latin typeface="Consolas" panose="020B0609020204030204" pitchFamily="49" charset="0"/>
                <a:cs typeface="Calibri" panose="020F0502020204030204" pitchFamily="34" charset="0"/>
              </a:rPr>
              <a:t>TryParse</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txtLongitud</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Text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out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double</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lng</a:t>
            </a:r>
            <a:r>
              <a:rPr lang="es-DO" sz="1200" b="1" dirty="0">
                <a:solidFill>
                  <a:srgbClr val="CCCCCC"/>
                </a:solidFill>
                <a:effectLst/>
                <a:latin typeface="Consolas" panose="020B0609020204030204" pitchFamily="49" charset="0"/>
                <a:cs typeface="Calibri" panose="020F0502020204030204" pitchFamily="34" charset="0"/>
              </a:rPr>
              <a:t>))</a:t>
            </a:r>
          </a:p>
          <a:p>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C586C0"/>
                </a:solidFill>
                <a:effectLst/>
                <a:latin typeface="Consolas" panose="020B0609020204030204" pitchFamily="49" charset="0"/>
                <a:cs typeface="Calibri" panose="020F0502020204030204" pitchFamily="34" charset="0"/>
              </a:rPr>
              <a:t>return</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6A9955"/>
                </a:solidFill>
                <a:effectLst/>
                <a:latin typeface="Consolas" panose="020B0609020204030204" pitchFamily="49" charset="0"/>
                <a:cs typeface="Calibri" panose="020F0502020204030204" pitchFamily="34" charset="0"/>
              </a:rPr>
              <a:t>// Intenta convertir el texto en txtLongitud a un valor double (longitud). Si la conversión falla, se sale del método.</a:t>
            </a:r>
            <a:endParaRPr lang="es-DO" sz="1200" b="1" dirty="0">
              <a:solidFill>
                <a:srgbClr val="CCCCCC"/>
              </a:solidFill>
              <a:effectLst/>
              <a:latin typeface="Consolas" panose="020B0609020204030204" pitchFamily="49" charset="0"/>
              <a:cs typeface="Calibri" panose="020F0502020204030204" pitchFamily="34" charset="0"/>
            </a:endParaRPr>
          </a:p>
          <a:p>
            <a:br>
              <a:rPr lang="es-DO" sz="1200" b="1" dirty="0">
                <a:solidFill>
                  <a:srgbClr val="CCCCCC"/>
                </a:solidFill>
                <a:effectLst/>
                <a:latin typeface="Consolas" panose="020B0609020204030204" pitchFamily="49" charset="0"/>
                <a:cs typeface="Calibri" panose="020F0502020204030204" pitchFamily="34" charset="0"/>
              </a:rPr>
            </a:b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await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Map</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DCDCAA"/>
                </a:solidFill>
                <a:effectLst/>
                <a:latin typeface="Consolas" panose="020B0609020204030204" pitchFamily="49" charset="0"/>
                <a:cs typeface="Calibri" panose="020F0502020204030204" pitchFamily="34" charset="0"/>
              </a:rPr>
              <a:t>OpenAsync</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lat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lng</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569CD6"/>
                </a:solidFill>
                <a:effectLst/>
                <a:latin typeface="Consolas" panose="020B0609020204030204" pitchFamily="49" charset="0"/>
                <a:cs typeface="Calibri" panose="020F0502020204030204" pitchFamily="34" charset="0"/>
              </a:rPr>
              <a:t>new</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4EC9B0"/>
                </a:solidFill>
                <a:effectLst/>
                <a:latin typeface="Consolas" panose="020B0609020204030204" pitchFamily="49" charset="0"/>
                <a:cs typeface="Calibri" panose="020F0502020204030204" pitchFamily="34" charset="0"/>
              </a:rPr>
              <a:t>MapLaunchOptions</a:t>
            </a:r>
            <a:endParaRPr lang="es-DO" sz="1200" b="1" dirty="0">
              <a:solidFill>
                <a:srgbClr val="CCCCCC"/>
              </a:solidFill>
              <a:effectLst/>
              <a:latin typeface="Consolas" panose="020B0609020204030204" pitchFamily="49" charset="0"/>
              <a:cs typeface="Calibri" panose="020F0502020204030204" pitchFamily="34" charset="0"/>
            </a:endParaRPr>
          </a:p>
          <a:p>
            <a:r>
              <a:rPr lang="es-DO" sz="1200" b="1" dirty="0">
                <a:solidFill>
                  <a:srgbClr val="CCCCCC"/>
                </a:solidFill>
                <a:effectLst/>
                <a:latin typeface="Consolas" panose="020B0609020204030204" pitchFamily="49" charset="0"/>
                <a:cs typeface="Calibri" panose="020F0502020204030204" pitchFamily="34" charset="0"/>
              </a:rPr>
              <a:t>    {</a:t>
            </a:r>
          </a:p>
          <a:p>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Name</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D4D4D4"/>
                </a:solidFill>
                <a:effectLst/>
                <a:latin typeface="Consolas" panose="020B0609020204030204" pitchFamily="49" charset="0"/>
                <a:cs typeface="Calibri" panose="020F0502020204030204" pitchFamily="34" charset="0"/>
              </a:rPr>
              <a: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txtNombreUbicacion</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Text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6A9955"/>
                </a:solidFill>
                <a:effectLst/>
                <a:latin typeface="Consolas" panose="020B0609020204030204" pitchFamily="49" charset="0"/>
                <a:cs typeface="Calibri" panose="020F0502020204030204" pitchFamily="34" charset="0"/>
              </a:rPr>
              <a:t>// Establece el nombre de ubicación con el texto contenido en txtNombreUbicacion.</a:t>
            </a:r>
            <a:endParaRPr lang="es-DO" sz="1200" b="1" dirty="0">
              <a:solidFill>
                <a:srgbClr val="CCCCCC"/>
              </a:solidFill>
              <a:effectLst/>
              <a:latin typeface="Consolas" panose="020B0609020204030204" pitchFamily="49" charset="0"/>
              <a:cs typeface="Calibri" panose="020F0502020204030204" pitchFamily="34" charset="0"/>
            </a:endParaRPr>
          </a:p>
          <a:p>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NavigationMode</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D4D4D4"/>
                </a:solidFill>
                <a:effectLst/>
                <a:latin typeface="Consolas" panose="020B0609020204030204" pitchFamily="49" charset="0"/>
                <a:cs typeface="Calibri" panose="020F0502020204030204" pitchFamily="34" charset="0"/>
              </a:rPr>
              <a:t>=</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9CDCFE"/>
                </a:solidFill>
                <a:effectLst/>
                <a:latin typeface="Consolas" panose="020B0609020204030204" pitchFamily="49" charset="0"/>
                <a:cs typeface="Calibri" panose="020F0502020204030204" pitchFamily="34" charset="0"/>
              </a:rPr>
              <a:t>NavigationMode</a:t>
            </a:r>
            <a:r>
              <a:rPr lang="es-DO" sz="1200" b="1" dirty="0">
                <a:solidFill>
                  <a:srgbClr val="CCCCCC"/>
                </a:solidFill>
                <a:effectLst/>
                <a:latin typeface="Consolas" panose="020B0609020204030204" pitchFamily="49" charset="0"/>
                <a:cs typeface="Calibri" panose="020F0502020204030204" pitchFamily="34" charset="0"/>
              </a:rPr>
              <a:t>.</a:t>
            </a:r>
            <a:r>
              <a:rPr lang="es-DO" sz="1200" b="1" dirty="0">
                <a:solidFill>
                  <a:srgbClr val="9CDCFE"/>
                </a:solidFill>
                <a:effectLst/>
                <a:latin typeface="Consolas" panose="020B0609020204030204" pitchFamily="49" charset="0"/>
                <a:cs typeface="Calibri" panose="020F0502020204030204" pitchFamily="34" charset="0"/>
              </a:rPr>
              <a:t>None</a:t>
            </a:r>
            <a:r>
              <a:rPr lang="es-DO" sz="1200" b="1" dirty="0">
                <a:solidFill>
                  <a:srgbClr val="CCCCCC"/>
                </a:solidFill>
                <a:effectLst/>
                <a:latin typeface="Consolas" panose="020B0609020204030204" pitchFamily="49" charset="0"/>
                <a:cs typeface="Calibri" panose="020F0502020204030204" pitchFamily="34" charset="0"/>
              </a:rPr>
              <a:t> </a:t>
            </a:r>
            <a:r>
              <a:rPr lang="es-DO" sz="1200" b="1" dirty="0">
                <a:solidFill>
                  <a:srgbClr val="6A9955"/>
                </a:solidFill>
                <a:effectLst/>
                <a:latin typeface="Consolas" panose="020B0609020204030204" pitchFamily="49" charset="0"/>
                <a:cs typeface="Calibri" panose="020F0502020204030204" pitchFamily="34" charset="0"/>
              </a:rPr>
              <a:t>// Establece el modo de navegación a None.</a:t>
            </a:r>
            <a:endParaRPr lang="es-DO" sz="1200" b="1" dirty="0">
              <a:solidFill>
                <a:srgbClr val="CCCCCC"/>
              </a:solidFill>
              <a:effectLst/>
              <a:latin typeface="Consolas" panose="020B0609020204030204" pitchFamily="49" charset="0"/>
              <a:cs typeface="Calibri" panose="020F0502020204030204" pitchFamily="34" charset="0"/>
            </a:endParaRPr>
          </a:p>
          <a:p>
            <a:r>
              <a:rPr lang="es-DO" sz="1200" b="1" dirty="0">
                <a:solidFill>
                  <a:srgbClr val="CCCCCC"/>
                </a:solidFill>
                <a:effectLst/>
                <a:latin typeface="Consolas" panose="020B0609020204030204" pitchFamily="49" charset="0"/>
                <a:cs typeface="Calibri" panose="020F0502020204030204" pitchFamily="34" charset="0"/>
              </a:rPr>
              <a:t>    });</a:t>
            </a:r>
          </a:p>
          <a:p>
            <a:r>
              <a:rPr lang="es-DO" sz="1200" b="1" dirty="0">
                <a:solidFill>
                  <a:srgbClr val="CCCCCC"/>
                </a:solidFill>
                <a:effectLst/>
                <a:latin typeface="Consolas" panose="020B0609020204030204" pitchFamily="49" charset="0"/>
                <a:cs typeface="Calibri" panose="020F0502020204030204" pitchFamily="34" charset="0"/>
              </a:rPr>
              <a:t>}</a:t>
            </a:r>
          </a:p>
          <a:p>
            <a:br>
              <a:rPr lang="es-DO" sz="1200" b="1" dirty="0">
                <a:solidFill>
                  <a:srgbClr val="CCCCCC"/>
                </a:solidFill>
                <a:effectLst/>
                <a:latin typeface="Consolas" panose="020B0609020204030204" pitchFamily="49" charset="0"/>
                <a:cs typeface="Calibri" panose="020F0502020204030204" pitchFamily="34" charset="0"/>
              </a:rPr>
            </a:br>
            <a:endParaRPr lang="es-DO" sz="1200" b="1" dirty="0">
              <a:solidFill>
                <a:srgbClr val="CCCCCC"/>
              </a:solidFill>
              <a:effectLst/>
              <a:latin typeface="Consolas" panose="020B0609020204030204" pitchFamily="49" charset="0"/>
              <a:cs typeface="Calibri" panose="020F0502020204030204" pitchFamily="34" charset="0"/>
            </a:endParaRPr>
          </a:p>
        </p:txBody>
      </p:sp>
      <p:sp>
        <p:nvSpPr>
          <p:cNvPr id="4" name="CuadroTexto 3">
            <a:extLst>
              <a:ext uri="{FF2B5EF4-FFF2-40B4-BE49-F238E27FC236}">
                <a16:creationId xmlns:a16="http://schemas.microsoft.com/office/drawing/2014/main" id="{D05301ED-2594-B7BE-FE06-4A93AEAD54D4}"/>
              </a:ext>
            </a:extLst>
          </p:cNvPr>
          <p:cNvSpPr txBox="1"/>
          <p:nvPr/>
        </p:nvSpPr>
        <p:spPr>
          <a:xfrm>
            <a:off x="290147" y="275633"/>
            <a:ext cx="11746522" cy="1077218"/>
          </a:xfrm>
          <a:prstGeom prst="rect">
            <a:avLst/>
          </a:prstGeom>
          <a:noFill/>
        </p:spPr>
        <p:txBody>
          <a:bodyPr wrap="square" rtlCol="0">
            <a:spAutoFit/>
          </a:bodyPr>
          <a:lstStyle/>
          <a:p>
            <a:pPr algn="ctr"/>
            <a:r>
              <a:rPr lang="es-DO" sz="3200" b="1" dirty="0">
                <a:solidFill>
                  <a:schemeClr val="tx1"/>
                </a:solidFill>
                <a:effectLst>
                  <a:outerShdw blurRad="38100" dist="38100" dir="2700000" algn="tl">
                    <a:srgbClr val="000000">
                      <a:alpha val="43137"/>
                    </a:srgbClr>
                  </a:outerShdw>
                </a:effectLst>
                <a:highlight>
                  <a:srgbClr val="FFFF00"/>
                </a:highlight>
                <a:latin typeface="Consolas" panose="020B0609020204030204" pitchFamily="49" charset="0"/>
                <a:cs typeface="Calibri" panose="020F0502020204030204" pitchFamily="34" charset="0"/>
              </a:rPr>
              <a:t>Boton con Explicacion y con Comentarios </a:t>
            </a:r>
            <a:r>
              <a:rPr lang="es-DO" sz="3200" b="1" dirty="0">
                <a:solidFill>
                  <a:schemeClr val="tx1"/>
                </a:solidFill>
                <a:effectLst>
                  <a:outerShdw blurRad="38100" dist="38100" dir="2700000" algn="tl">
                    <a:srgbClr val="000000">
                      <a:alpha val="43137"/>
                    </a:srgbClr>
                  </a:outerShdw>
                </a:effectLst>
                <a:highlight>
                  <a:srgbClr val="00FF00"/>
                </a:highlight>
                <a:latin typeface="Consolas" panose="020B0609020204030204" pitchFamily="49" charset="0"/>
                <a:cs typeface="Calibri" panose="020F0502020204030204" pitchFamily="34" charset="0"/>
              </a:rPr>
              <a:t>MainPage.xaml.cs</a:t>
            </a:r>
          </a:p>
        </p:txBody>
      </p:sp>
    </p:spTree>
    <p:extLst>
      <p:ext uri="{BB962C8B-B14F-4D97-AF65-F5344CB8AC3E}">
        <p14:creationId xmlns:p14="http://schemas.microsoft.com/office/powerpoint/2010/main" val="951940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E0B6CCB-9E1D-5825-1FF8-E8048697389E}"/>
              </a:ext>
            </a:extLst>
          </p:cNvPr>
          <p:cNvSpPr txBox="1"/>
          <p:nvPr/>
        </p:nvSpPr>
        <p:spPr>
          <a:xfrm>
            <a:off x="494675" y="594266"/>
            <a:ext cx="10792919" cy="5909310"/>
          </a:xfrm>
          <a:prstGeom prst="rect">
            <a:avLst/>
          </a:prstGeom>
          <a:noFill/>
        </p:spPr>
        <p:txBody>
          <a:bodyPr wrap="square">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Btn_Ver_Clicked(</a:t>
            </a:r>
            <a:r>
              <a:rPr lang="en-US" sz="1400" dirty="0">
                <a:solidFill>
                  <a:srgbClr val="0000FF"/>
                </a:solidFill>
                <a:latin typeface="Consolas" panose="020B0609020204030204" pitchFamily="49" charset="0"/>
              </a:rPr>
              <a:t>object</a:t>
            </a:r>
            <a:r>
              <a:rPr lang="en-US" sz="1400" dirty="0">
                <a:solidFill>
                  <a:srgbClr val="000000"/>
                </a:solidFill>
                <a:latin typeface="Consolas" panose="020B0609020204030204" pitchFamily="49" charset="0"/>
              </a:rPr>
              <a:t> sender, EventArgs 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Obtener las coordenadas</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double</a:t>
            </a:r>
            <a:r>
              <a:rPr lang="fr-FR" sz="1400" dirty="0">
                <a:solidFill>
                  <a:srgbClr val="000000"/>
                </a:solidFill>
                <a:latin typeface="Consolas" panose="020B0609020204030204" pitchFamily="49" charset="0"/>
              </a:rPr>
              <a:t> latitud = </a:t>
            </a:r>
            <a:r>
              <a:rPr lang="fr-FR" sz="1400" dirty="0">
                <a:solidFill>
                  <a:srgbClr val="0000FF"/>
                </a:solidFill>
                <a:latin typeface="Consolas" panose="020B0609020204030204" pitchFamily="49" charset="0"/>
              </a:rPr>
              <a:t>double</a:t>
            </a:r>
            <a:r>
              <a:rPr lang="fr-FR" sz="1400" dirty="0">
                <a:solidFill>
                  <a:srgbClr val="000000"/>
                </a:solidFill>
                <a:latin typeface="Consolas" panose="020B0609020204030204" pitchFamily="49" charset="0"/>
              </a:rPr>
              <a:t>.Parse(txtLatitud.Text);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double</a:t>
            </a:r>
            <a:r>
              <a:rPr lang="fr-FR" sz="1400" dirty="0">
                <a:solidFill>
                  <a:srgbClr val="000000"/>
                </a:solidFill>
                <a:latin typeface="Consolas" panose="020B0609020204030204" pitchFamily="49" charset="0"/>
              </a:rPr>
              <a:t> longitud = </a:t>
            </a:r>
            <a:r>
              <a:rPr lang="fr-FR" sz="1400" dirty="0">
                <a:solidFill>
                  <a:srgbClr val="0000FF"/>
                </a:solidFill>
                <a:latin typeface="Consolas" panose="020B0609020204030204" pitchFamily="49" charset="0"/>
              </a:rPr>
              <a:t>double</a:t>
            </a:r>
            <a:r>
              <a:rPr lang="fr-FR" sz="1400" dirty="0">
                <a:solidFill>
                  <a:srgbClr val="000000"/>
                </a:solidFill>
                <a:latin typeface="Consolas" panose="020B0609020204030204" pitchFamily="49" charset="0"/>
              </a:rPr>
              <a:t>.Parse(txtLongitud.Text);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Validar las coordenadas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 (!ValidarCoordenadas(latitud, longitud))</a:t>
            </a:r>
          </a:p>
          <a:p>
            <a:r>
              <a:rPr lang="en-US" sz="1400" dirty="0">
                <a:solidFill>
                  <a:srgbClr val="000000"/>
                </a:solidFill>
                <a:latin typeface="Consolas" panose="020B0609020204030204" pitchFamily="49" charset="0"/>
              </a:rPr>
              <a:t>     {</a:t>
            </a:r>
          </a:p>
          <a:p>
            <a:r>
              <a:rPr lang="es-ES" sz="1400" dirty="0">
                <a:solidFill>
                  <a:srgbClr val="000000"/>
                </a:solidFill>
                <a:latin typeface="Consolas" panose="020B0609020204030204" pitchFamily="49" charset="0"/>
              </a:rPr>
              <a:t>         </a:t>
            </a:r>
            <a:r>
              <a:rPr lang="es-ES" sz="1400" dirty="0">
                <a:solidFill>
                  <a:srgbClr val="008000"/>
                </a:solidFill>
                <a:latin typeface="Consolas" panose="020B0609020204030204" pitchFamily="49" charset="0"/>
              </a:rPr>
              <a:t>// Mostrar un mensaje de error</a:t>
            </a:r>
          </a:p>
          <a:p>
            <a:r>
              <a:rPr lang="es-ES" sz="1400" dirty="0">
                <a:solidFill>
                  <a:srgbClr val="000000"/>
                </a:solidFill>
                <a:latin typeface="Consolas" panose="020B0609020204030204" pitchFamily="49" charset="0"/>
              </a:rPr>
              <a:t>         DisplayAlert(</a:t>
            </a:r>
            <a:r>
              <a:rPr lang="es-ES" sz="1400" dirty="0">
                <a:solidFill>
                  <a:srgbClr val="A31515"/>
                </a:solidFill>
                <a:latin typeface="Consolas" panose="020B0609020204030204" pitchFamily="49" charset="0"/>
              </a:rPr>
              <a:t>"Alerta"</a:t>
            </a:r>
            <a:r>
              <a:rPr lang="es-ES" sz="1400" dirty="0">
                <a:solidFill>
                  <a:srgbClr val="000000"/>
                </a:solidFill>
                <a:latin typeface="Consolas" panose="020B0609020204030204" pitchFamily="49" charset="0"/>
              </a:rPr>
              <a:t>, </a:t>
            </a:r>
            <a:r>
              <a:rPr lang="es-ES" sz="1400" dirty="0">
                <a:solidFill>
                  <a:srgbClr val="A31515"/>
                </a:solidFill>
                <a:latin typeface="Consolas" panose="020B0609020204030204" pitchFamily="49" charset="0"/>
              </a:rPr>
              <a:t>"Las coordenadas no son válidas."</a:t>
            </a:r>
            <a:r>
              <a:rPr lang="es-ES" sz="1400" dirty="0">
                <a:solidFill>
                  <a:srgbClr val="000000"/>
                </a:solidFill>
                <a:latin typeface="Consolas" panose="020B0609020204030204" pitchFamily="49" charset="0"/>
              </a:rPr>
              <a:t>, </a:t>
            </a:r>
            <a:r>
              <a:rPr lang="es-ES" sz="1400" dirty="0">
                <a:solidFill>
                  <a:srgbClr val="A31515"/>
                </a:solidFill>
                <a:latin typeface="Consolas" panose="020B0609020204030204" pitchFamily="49" charset="0"/>
              </a:rPr>
              <a:t>"Ok"</a:t>
            </a:r>
            <a:r>
              <a:rPr lang="es-E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Abrir el mapa</a:t>
            </a:r>
          </a:p>
          <a:p>
            <a:r>
              <a:rPr lang="en-GB" sz="1400" dirty="0">
                <a:solidFill>
                  <a:srgbClr val="000000"/>
                </a:solidFill>
                <a:latin typeface="Consolas" panose="020B0609020204030204" pitchFamily="49" charset="0"/>
              </a:rPr>
              <a:t>     Map.OpenAsync(latitud, longitud, </a:t>
            </a:r>
            <a:r>
              <a:rPr lang="en-GB" sz="1400" dirty="0">
                <a:solidFill>
                  <a:srgbClr val="0000FF"/>
                </a:solidFill>
                <a:latin typeface="Consolas" panose="020B0609020204030204" pitchFamily="49" charset="0"/>
              </a:rPr>
              <a:t>new</a:t>
            </a:r>
            <a:r>
              <a:rPr lang="en-GB" sz="1400" dirty="0">
                <a:solidFill>
                  <a:srgbClr val="000000"/>
                </a:solidFill>
                <a:latin typeface="Consolas" panose="020B0609020204030204" pitchFamily="49" charset="0"/>
              </a:rPr>
              <a:t> MapLaunchOptions()</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Name = txtNombreUbicacion.Text,</a:t>
            </a:r>
          </a:p>
          <a:p>
            <a:r>
              <a:rPr lang="en-US" sz="1400" dirty="0">
                <a:solidFill>
                  <a:srgbClr val="000000"/>
                </a:solidFill>
                <a:latin typeface="Consolas" panose="020B0609020204030204" pitchFamily="49" charset="0"/>
              </a:rPr>
              <a:t>         NavigationMode = NavigationMode.Driving</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private</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bool</a:t>
            </a:r>
            <a:r>
              <a:rPr lang="fr-FR" sz="1400" dirty="0">
                <a:solidFill>
                  <a:srgbClr val="000000"/>
                </a:solidFill>
                <a:latin typeface="Consolas" panose="020B0609020204030204" pitchFamily="49" charset="0"/>
              </a:rPr>
              <a:t> ValidarCoordenadas(</a:t>
            </a:r>
            <a:r>
              <a:rPr lang="fr-FR" sz="1400" dirty="0">
                <a:solidFill>
                  <a:srgbClr val="0000FF"/>
                </a:solidFill>
                <a:latin typeface="Consolas" panose="020B0609020204030204" pitchFamily="49" charset="0"/>
              </a:rPr>
              <a:t>double</a:t>
            </a:r>
            <a:r>
              <a:rPr lang="fr-FR" sz="1400" dirty="0">
                <a:solidFill>
                  <a:srgbClr val="000000"/>
                </a:solidFill>
                <a:latin typeface="Consolas" panose="020B0609020204030204" pitchFamily="49" charset="0"/>
              </a:rPr>
              <a:t> latitud, </a:t>
            </a:r>
            <a:r>
              <a:rPr lang="fr-FR" sz="1400" dirty="0">
                <a:solidFill>
                  <a:srgbClr val="0000FF"/>
                </a:solidFill>
                <a:latin typeface="Consolas" panose="020B0609020204030204" pitchFamily="49" charset="0"/>
              </a:rPr>
              <a:t>double</a:t>
            </a:r>
            <a:r>
              <a:rPr lang="fr-FR" sz="1400" dirty="0">
                <a:solidFill>
                  <a:srgbClr val="000000"/>
                </a:solidFill>
                <a:latin typeface="Consolas" panose="020B0609020204030204" pitchFamily="49" charset="0"/>
              </a:rPr>
              <a:t> longitud)</a:t>
            </a:r>
          </a:p>
          <a:p>
            <a:r>
              <a:rPr lang="en-US" sz="1400" dirty="0">
                <a:solidFill>
                  <a:srgbClr val="000000"/>
                </a:solidFill>
                <a:latin typeface="Consolas" panose="020B0609020204030204" pitchFamily="49" charset="0"/>
              </a:rPr>
              <a:t> {</a:t>
            </a: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return</a:t>
            </a:r>
            <a:r>
              <a:rPr lang="en-GB" sz="1400" dirty="0">
                <a:solidFill>
                  <a:srgbClr val="000000"/>
                </a:solidFill>
                <a:latin typeface="Consolas" panose="020B0609020204030204" pitchFamily="49" charset="0"/>
              </a:rPr>
              <a:t> latitud &gt;= -90 &amp;&amp; latitud &lt;= 90 &amp;&amp; longitud &gt;= -180 &amp;&amp; longitud &lt;= 180;</a:t>
            </a:r>
          </a:p>
          <a:p>
            <a:r>
              <a:rPr lang="en-US" sz="1400" dirty="0">
                <a:solidFill>
                  <a:srgbClr val="000000"/>
                </a:solidFill>
                <a:latin typeface="Consolas" panose="020B0609020204030204" pitchFamily="49" charset="0"/>
              </a:rPr>
              <a:t> }</a:t>
            </a:r>
            <a:endParaRPr lang="en-US" dirty="0">
              <a:latin typeface="Consolas" panose="020B0609020204030204" pitchFamily="49" charset="0"/>
            </a:endParaRPr>
          </a:p>
        </p:txBody>
      </p:sp>
    </p:spTree>
    <p:extLst>
      <p:ext uri="{BB962C8B-B14F-4D97-AF65-F5344CB8AC3E}">
        <p14:creationId xmlns:p14="http://schemas.microsoft.com/office/powerpoint/2010/main" val="3590369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6" descr="Resumen de enlaces sobre temas religiosos para gente joven – tan_gente"/>
          <p:cNvPicPr preferRelativeResize="0"/>
          <p:nvPr/>
        </p:nvPicPr>
        <p:blipFill rotWithShape="1">
          <a:blip r:embed="rId3">
            <a:alphaModFix/>
          </a:blip>
          <a:srcRect/>
          <a:stretch/>
        </p:blipFill>
        <p:spPr>
          <a:xfrm>
            <a:off x="1583267" y="1000999"/>
            <a:ext cx="7933266" cy="5703542"/>
          </a:xfrm>
          <a:prstGeom prst="rect">
            <a:avLst/>
          </a:prstGeom>
          <a:noFill/>
          <a:ln>
            <a:noFill/>
          </a:ln>
        </p:spPr>
      </p:pic>
      <p:sp>
        <p:nvSpPr>
          <p:cNvPr id="241" name="Google Shape;241;p26"/>
          <p:cNvSpPr txBox="1"/>
          <p:nvPr/>
        </p:nvSpPr>
        <p:spPr>
          <a:xfrm>
            <a:off x="313267" y="220134"/>
            <a:ext cx="11717865"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u="sng">
                <a:solidFill>
                  <a:schemeClr val="dk1"/>
                </a:solidFill>
                <a:latin typeface="Calibri" panose="020F0502020204030204" pitchFamily="34" charset="0"/>
                <a:ea typeface="Calibri"/>
                <a:cs typeface="Calibri" panose="020F0502020204030204" pitchFamily="34" charset="0"/>
                <a:sym typeface="Calibri"/>
              </a:rPr>
              <a:t>Resumen de lo aprendido en esta clase y Posibles Preguntas para Examen</a:t>
            </a:r>
            <a:endParaRPr sz="2800" b="1" u="sng">
              <a:solidFill>
                <a:schemeClr val="dk1"/>
              </a:solidFill>
              <a:latin typeface="Calibri" panose="020F0502020204030204" pitchFamily="34" charset="0"/>
              <a:ea typeface="Calibri"/>
              <a:cs typeface="Calibri" panose="020F0502020204030204" pitchFamily="34" charset="0"/>
              <a:sym typeface="Calibri"/>
            </a:endParaRPr>
          </a:p>
        </p:txBody>
      </p:sp>
      <p:sp>
        <p:nvSpPr>
          <p:cNvPr id="242" name="Google Shape;242;p26"/>
          <p:cNvSpPr txBox="1"/>
          <p:nvPr/>
        </p:nvSpPr>
        <p:spPr>
          <a:xfrm>
            <a:off x="4191001" y="1640159"/>
            <a:ext cx="3988604"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dirty="0">
                <a:solidFill>
                  <a:srgbClr val="0070C0"/>
                </a:solidFill>
                <a:latin typeface="Calibri" panose="020F0502020204030204" pitchFamily="34" charset="0"/>
                <a:ea typeface="Calibri"/>
                <a:cs typeface="Calibri" panose="020F0502020204030204" pitchFamily="34" charset="0"/>
                <a:sym typeface="Calibri"/>
              </a:rPr>
              <a:t>Pasos para crear un proyecto en Xamarin</a:t>
            </a:r>
            <a:endParaRPr sz="1400" b="1" dirty="0">
              <a:solidFill>
                <a:srgbClr val="0070C0"/>
              </a:solidFill>
              <a:latin typeface="Calibri" panose="020F0502020204030204" pitchFamily="34" charset="0"/>
              <a:ea typeface="Calibri"/>
              <a:cs typeface="Calibri" panose="020F0502020204030204" pitchFamily="34" charset="0"/>
              <a:sym typeface="Calibri"/>
            </a:endParaRPr>
          </a:p>
        </p:txBody>
      </p:sp>
      <p:sp>
        <p:nvSpPr>
          <p:cNvPr id="243" name="Google Shape;243;p26"/>
          <p:cNvSpPr txBox="1"/>
          <p:nvPr/>
        </p:nvSpPr>
        <p:spPr>
          <a:xfrm>
            <a:off x="4127954" y="2075728"/>
            <a:ext cx="3988604"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dirty="0">
                <a:solidFill>
                  <a:srgbClr val="0070C0"/>
                </a:solidFill>
                <a:latin typeface="Calibri" panose="020F0502020204030204" pitchFamily="34" charset="0"/>
                <a:ea typeface="Calibri"/>
                <a:cs typeface="Calibri" panose="020F0502020204030204" pitchFamily="34" charset="0"/>
                <a:sym typeface="Calibri"/>
              </a:rPr>
              <a:t>Estructura de un Proyecto en Xamarin</a:t>
            </a:r>
            <a:endParaRPr sz="1400" b="1" dirty="0">
              <a:solidFill>
                <a:srgbClr val="0070C0"/>
              </a:solidFill>
              <a:latin typeface="Calibri" panose="020F0502020204030204" pitchFamily="34" charset="0"/>
              <a:ea typeface="Calibri"/>
              <a:cs typeface="Calibri" panose="020F0502020204030204" pitchFamily="34" charset="0"/>
              <a:sym typeface="Calibri"/>
            </a:endParaRPr>
          </a:p>
        </p:txBody>
      </p:sp>
      <p:sp>
        <p:nvSpPr>
          <p:cNvPr id="244" name="Google Shape;244;p26"/>
          <p:cNvSpPr txBox="1"/>
          <p:nvPr/>
        </p:nvSpPr>
        <p:spPr>
          <a:xfrm>
            <a:off x="3930650" y="2512328"/>
            <a:ext cx="4383212"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a:solidFill>
                  <a:srgbClr val="0070C0"/>
                </a:solidFill>
                <a:latin typeface="Calibri" panose="020F0502020204030204" pitchFamily="34" charset="0"/>
                <a:ea typeface="Calibri"/>
                <a:cs typeface="Calibri" panose="020F0502020204030204" pitchFamily="34" charset="0"/>
                <a:sym typeface="Calibri"/>
              </a:rPr>
              <a:t>Propiedades StackLayout</a:t>
            </a:r>
            <a:endParaRPr sz="1400" b="1">
              <a:solidFill>
                <a:srgbClr val="0070C0"/>
              </a:solidFill>
              <a:latin typeface="Calibri" panose="020F0502020204030204" pitchFamily="34" charset="0"/>
              <a:ea typeface="Calibri"/>
              <a:cs typeface="Calibri" panose="020F0502020204030204" pitchFamily="34" charset="0"/>
              <a:sym typeface="Calibri"/>
            </a:endParaRPr>
          </a:p>
        </p:txBody>
      </p:sp>
      <p:sp>
        <p:nvSpPr>
          <p:cNvPr id="245" name="Google Shape;245;p26"/>
          <p:cNvSpPr txBox="1"/>
          <p:nvPr/>
        </p:nvSpPr>
        <p:spPr>
          <a:xfrm>
            <a:off x="5223933" y="1135913"/>
            <a:ext cx="26416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rgbClr val="FF0000"/>
                </a:solidFill>
                <a:latin typeface="Calibri" panose="020F0502020204030204" pitchFamily="34" charset="0"/>
                <a:ea typeface="Calibri"/>
                <a:cs typeface="Calibri" panose="020F0502020204030204" pitchFamily="34" charset="0"/>
                <a:sym typeface="Calibri"/>
              </a:rPr>
              <a:t>Resumen para Examen</a:t>
            </a:r>
            <a:endParaRPr sz="1800" b="1" u="sng">
              <a:solidFill>
                <a:srgbClr val="FF0000"/>
              </a:solidFill>
              <a:latin typeface="Calibri" panose="020F0502020204030204" pitchFamily="34" charset="0"/>
              <a:ea typeface="Calibri"/>
              <a:cs typeface="Calibri" panose="020F0502020204030204" pitchFamily="34" charset="0"/>
              <a:sym typeface="Calibri"/>
            </a:endParaRPr>
          </a:p>
        </p:txBody>
      </p:sp>
      <p:sp>
        <p:nvSpPr>
          <p:cNvPr id="246" name="Google Shape;246;p26"/>
          <p:cNvSpPr txBox="1"/>
          <p:nvPr/>
        </p:nvSpPr>
        <p:spPr>
          <a:xfrm>
            <a:off x="4051816" y="2969228"/>
            <a:ext cx="4218367"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dirty="0">
                <a:solidFill>
                  <a:srgbClr val="0070C0"/>
                </a:solidFill>
                <a:latin typeface="Calibri" panose="020F0502020204030204" pitchFamily="34" charset="0"/>
                <a:ea typeface="Calibri"/>
                <a:cs typeface="Calibri" panose="020F0502020204030204" pitchFamily="34" charset="0"/>
                <a:sym typeface="Calibri"/>
              </a:rPr>
              <a:t>Uso Basico de codigo en C# en la Aplicacion.</a:t>
            </a:r>
            <a:endParaRPr dirty="0">
              <a:latin typeface="Calibri" panose="020F0502020204030204" pitchFamily="34" charset="0"/>
              <a:cs typeface="Calibri" panose="020F0502020204030204" pitchFamily="34" charset="0"/>
            </a:endParaRPr>
          </a:p>
        </p:txBody>
      </p:sp>
      <p:sp>
        <p:nvSpPr>
          <p:cNvPr id="247" name="Google Shape;247;p26"/>
          <p:cNvSpPr txBox="1"/>
          <p:nvPr/>
        </p:nvSpPr>
        <p:spPr>
          <a:xfrm>
            <a:off x="3705221" y="3521181"/>
            <a:ext cx="4911555"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dirty="0">
                <a:solidFill>
                  <a:srgbClr val="0070C0"/>
                </a:solidFill>
                <a:latin typeface="Calibri" panose="020F0502020204030204" pitchFamily="34" charset="0"/>
                <a:ea typeface="Calibri"/>
                <a:cs typeface="Calibri" panose="020F0502020204030204" pitchFamily="34" charset="0"/>
                <a:sym typeface="Calibri"/>
              </a:rPr>
              <a:t>Como Inicializamos un Metodo en C# y como Llamarlo.</a:t>
            </a:r>
            <a:endParaRPr dirty="0">
              <a:latin typeface="Calibri" panose="020F0502020204030204" pitchFamily="34" charset="0"/>
              <a:cs typeface="Calibri" panose="020F0502020204030204" pitchFamily="34" charset="0"/>
            </a:endParaRPr>
          </a:p>
        </p:txBody>
      </p:sp>
      <p:sp>
        <p:nvSpPr>
          <p:cNvPr id="248" name="Google Shape;248;p26"/>
          <p:cNvSpPr txBox="1"/>
          <p:nvPr/>
        </p:nvSpPr>
        <p:spPr>
          <a:xfrm>
            <a:off x="3578665" y="4104008"/>
            <a:ext cx="4911555"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a:solidFill>
                  <a:srgbClr val="0070C0"/>
                </a:solidFill>
                <a:latin typeface="Calibri" panose="020F0502020204030204" pitchFamily="34" charset="0"/>
                <a:ea typeface="Calibri"/>
                <a:cs typeface="Calibri" panose="020F0502020204030204" pitchFamily="34" charset="0"/>
                <a:sym typeface="Calibri"/>
              </a:rPr>
              <a:t>Uso de metodos async y await e C#</a:t>
            </a:r>
            <a:endParaRPr>
              <a:latin typeface="Calibri" panose="020F0502020204030204" pitchFamily="34" charset="0"/>
              <a:cs typeface="Calibri" panose="020F0502020204030204" pitchFamily="34" charset="0"/>
            </a:endParaRPr>
          </a:p>
        </p:txBody>
      </p:sp>
      <p:sp>
        <p:nvSpPr>
          <p:cNvPr id="11" name="Google Shape;248;p26">
            <a:extLst>
              <a:ext uri="{FF2B5EF4-FFF2-40B4-BE49-F238E27FC236}">
                <a16:creationId xmlns:a16="http://schemas.microsoft.com/office/drawing/2014/main" id="{579CEC69-9FD6-4204-A3DD-E485392AE51C}"/>
              </a:ext>
            </a:extLst>
          </p:cNvPr>
          <p:cNvSpPr txBox="1"/>
          <p:nvPr/>
        </p:nvSpPr>
        <p:spPr>
          <a:xfrm>
            <a:off x="3578665" y="4669430"/>
            <a:ext cx="4911555"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dirty="0">
                <a:solidFill>
                  <a:srgbClr val="0070C0"/>
                </a:solidFill>
                <a:latin typeface="Calibri" panose="020F0502020204030204" pitchFamily="34" charset="0"/>
                <a:ea typeface="Calibri"/>
                <a:cs typeface="Calibri" panose="020F0502020204030204" pitchFamily="34" charset="0"/>
                <a:sym typeface="Calibri"/>
              </a:rPr>
              <a:t>Uso de </a:t>
            </a:r>
            <a:r>
              <a:rPr lang="en-US" b="1" dirty="0">
                <a:solidFill>
                  <a:srgbClr val="0070C0"/>
                </a:solidFill>
                <a:latin typeface="Calibri" panose="020F0502020204030204" pitchFamily="34" charset="0"/>
                <a:ea typeface="Calibri"/>
                <a:cs typeface="Calibri" panose="020F0502020204030204" pitchFamily="34" charset="0"/>
                <a:sym typeface="Calibri"/>
              </a:rPr>
              <a:t>using Xamarin.essentials</a:t>
            </a:r>
            <a:endParaRPr dirty="0">
              <a:latin typeface="Calibri" panose="020F0502020204030204" pitchFamily="34" charset="0"/>
              <a:cs typeface="Calibri" panose="020F0502020204030204" pitchFamily="34" charset="0"/>
            </a:endParaRPr>
          </a:p>
        </p:txBody>
      </p:sp>
      <p:sp>
        <p:nvSpPr>
          <p:cNvPr id="14" name="Google Shape;248;p26">
            <a:extLst>
              <a:ext uri="{FF2B5EF4-FFF2-40B4-BE49-F238E27FC236}">
                <a16:creationId xmlns:a16="http://schemas.microsoft.com/office/drawing/2014/main" id="{C2F64D20-C418-4175-80BB-7FCDAC7DDB6E}"/>
              </a:ext>
            </a:extLst>
          </p:cNvPr>
          <p:cNvSpPr txBox="1"/>
          <p:nvPr/>
        </p:nvSpPr>
        <p:spPr>
          <a:xfrm>
            <a:off x="3495675" y="4986374"/>
            <a:ext cx="4911555"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n-US" sz="1400" b="1" dirty="0">
                <a:solidFill>
                  <a:srgbClr val="0070C0"/>
                </a:solidFill>
                <a:latin typeface="Calibri" panose="020F0502020204030204" pitchFamily="34" charset="0"/>
                <a:ea typeface="Calibri"/>
                <a:cs typeface="Calibri" panose="020F0502020204030204" pitchFamily="34" charset="0"/>
                <a:sym typeface="Calibri"/>
              </a:rPr>
              <a:t>Map, OpenAsync, async y </a:t>
            </a:r>
            <a:r>
              <a:rPr lang="es-DO" b="1" dirty="0">
                <a:solidFill>
                  <a:srgbClr val="0070C0"/>
                </a:solidFill>
                <a:latin typeface="Calibri" panose="020F0502020204030204" pitchFamily="34" charset="0"/>
                <a:cs typeface="Calibri" panose="020F0502020204030204" pitchFamily="34" charset="0"/>
              </a:rPr>
              <a:t>await</a:t>
            </a:r>
            <a:endParaRPr b="1" dirty="0">
              <a:solidFill>
                <a:srgbClr val="0070C0"/>
              </a:solidFill>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3BA4C604-AD71-4207-8C35-CCF5EBD78E4B}"/>
              </a:ext>
            </a:extLst>
          </p:cNvPr>
          <p:cNvSpPr txBox="1"/>
          <p:nvPr/>
        </p:nvSpPr>
        <p:spPr>
          <a:xfrm>
            <a:off x="3557122" y="5374624"/>
            <a:ext cx="4609276" cy="30777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85750" indent="-285750" algn="ctr">
              <a:buClr>
                <a:srgbClr val="0070C0"/>
              </a:buClr>
              <a:buSzPts val="1400"/>
              <a:buFont typeface="Noto Sans Symbols"/>
              <a:buChar char="✔"/>
              <a:defRPr b="1">
                <a:solidFill>
                  <a:srgbClr val="0070C0"/>
                </a:solidFill>
                <a:latin typeface="Calibri" panose="020F0502020204030204" pitchFamily="34" charset="0"/>
                <a:ea typeface="Calibri"/>
                <a:cs typeface="Calibri" panose="020F0502020204030204" pitchFamily="34" charset="0"/>
              </a:defRPr>
            </a:lvl1pPr>
          </a:lstStyle>
          <a:p>
            <a:r>
              <a:rPr lang="es-DO" dirty="0"/>
              <a:t>Uso del NavigationMode</a:t>
            </a:r>
          </a:p>
        </p:txBody>
      </p:sp>
      <p:sp>
        <p:nvSpPr>
          <p:cNvPr id="18" name="CuadroTexto 17">
            <a:extLst>
              <a:ext uri="{FF2B5EF4-FFF2-40B4-BE49-F238E27FC236}">
                <a16:creationId xmlns:a16="http://schemas.microsoft.com/office/drawing/2014/main" id="{72399A64-30EF-4D6D-A5C9-0FB9ABDF5F9A}"/>
              </a:ext>
            </a:extLst>
          </p:cNvPr>
          <p:cNvSpPr txBox="1"/>
          <p:nvPr/>
        </p:nvSpPr>
        <p:spPr>
          <a:xfrm>
            <a:off x="2834281" y="5682401"/>
            <a:ext cx="5884206" cy="523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285750" indent="-285750" algn="ctr">
              <a:buClr>
                <a:srgbClr val="0070C0"/>
              </a:buClr>
              <a:buSzPts val="1400"/>
              <a:buFont typeface="Noto Sans Symbols"/>
              <a:buChar char="✔"/>
              <a:defRPr b="1">
                <a:solidFill>
                  <a:srgbClr val="0070C0"/>
                </a:solidFill>
                <a:latin typeface="Calibri" panose="020F0502020204030204" pitchFamily="34" charset="0"/>
                <a:ea typeface="Calibri"/>
                <a:cs typeface="Calibri" panose="020F0502020204030204" pitchFamily="34" charset="0"/>
              </a:defRPr>
            </a:lvl1pPr>
          </a:lstStyle>
          <a:p>
            <a:r>
              <a:rPr lang="es-DO" dirty="0"/>
              <a:t>Tipo de mapa Driving (Conduciendo), Walking (Caminando) en Bicycling (Bicicleta)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7"/>
          <p:cNvPicPr preferRelativeResize="0"/>
          <p:nvPr/>
        </p:nvPicPr>
        <p:blipFill rotWithShape="1">
          <a:blip r:embed="rId3">
            <a:alphaModFix/>
          </a:blip>
          <a:srcRect/>
          <a:stretch/>
        </p:blipFill>
        <p:spPr>
          <a:xfrm>
            <a:off x="689040" y="1312200"/>
            <a:ext cx="11052000" cy="36730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FD6D997-AAB0-41B0-A8CE-8FA0972AC19C}"/>
              </a:ext>
            </a:extLst>
          </p:cNvPr>
          <p:cNvSpPr txBox="1"/>
          <p:nvPr/>
        </p:nvSpPr>
        <p:spPr>
          <a:xfrm>
            <a:off x="473824" y="335846"/>
            <a:ext cx="11546379" cy="5816977"/>
          </a:xfrm>
          <a:prstGeom prst="rect">
            <a:avLst/>
          </a:prstGeom>
          <a:noFill/>
        </p:spPr>
        <p:txBody>
          <a:bodyPr wrap="square">
            <a:spAutoFit/>
          </a:bodyPr>
          <a:lstStyle/>
          <a:p>
            <a:r>
              <a:rPr lang="es-DO" sz="2800" b="1" dirty="0"/>
              <a:t># Comparación entre Xamarin y .NET MAUI</a:t>
            </a:r>
          </a:p>
          <a:p>
            <a:endParaRPr lang="es-DO" sz="2000" dirty="0"/>
          </a:p>
          <a:p>
            <a:r>
              <a:rPr lang="es-DO" sz="2800" b="1" dirty="0">
                <a:solidFill>
                  <a:srgbClr val="00B0F0"/>
                </a:solidFill>
                <a:effectLst>
                  <a:outerShdw blurRad="38100" dist="38100" dir="2700000" algn="tl">
                    <a:srgbClr val="000000">
                      <a:alpha val="43137"/>
                    </a:srgbClr>
                  </a:outerShdw>
                </a:effectLst>
              </a:rPr>
              <a:t>## Xamarin:</a:t>
            </a:r>
            <a:br>
              <a:rPr lang="es-DO" sz="2800" b="1" dirty="0">
                <a:solidFill>
                  <a:srgbClr val="00B0F0"/>
                </a:solidFill>
                <a:effectLst>
                  <a:outerShdw blurRad="38100" dist="38100" dir="2700000" algn="tl">
                    <a:srgbClr val="000000">
                      <a:alpha val="43137"/>
                    </a:srgbClr>
                  </a:outerShdw>
                </a:effectLst>
              </a:rPr>
            </a:br>
            <a:endParaRPr lang="es-DO" sz="2800" b="1" dirty="0">
              <a:solidFill>
                <a:srgbClr val="00B0F0"/>
              </a:solidFill>
              <a:effectLst>
                <a:outerShdw blurRad="38100" dist="38100" dir="2700000" algn="tl">
                  <a:srgbClr val="000000">
                    <a:alpha val="43137"/>
                  </a:srgbClr>
                </a:outerShdw>
              </a:effectLst>
            </a:endParaRPr>
          </a:p>
          <a:p>
            <a:r>
              <a:rPr lang="es-DO" sz="2000" dirty="0"/>
              <a:t>- ✅ Desarrollar aplicaciones móviles para  Android e iOS usando C#.</a:t>
            </a:r>
          </a:p>
          <a:p>
            <a:r>
              <a:rPr lang="es-DO" sz="2000" dirty="0"/>
              <a:t>- ✅ Compartir código entre plataformas con  Xamarin.Forms .</a:t>
            </a:r>
          </a:p>
          <a:p>
            <a:r>
              <a:rPr lang="es-DO" sz="2000" dirty="0"/>
              <a:t>- ✅ Integrar características nativas mediante  Xamarin.Essentials .</a:t>
            </a:r>
          </a:p>
          <a:p>
            <a:r>
              <a:rPr lang="es-DO" sz="2000" dirty="0"/>
              <a:t>- ✅ Utilizar  Xamarin.Android  y  Xamarin.iOS  para mayor control.</a:t>
            </a:r>
          </a:p>
          <a:p>
            <a:r>
              <a:rPr lang="es-DO" sz="2000" dirty="0"/>
              <a:t>- ✅ Desplegar aplicaciones en dispositivos móviles.</a:t>
            </a:r>
          </a:p>
          <a:p>
            <a:endParaRPr lang="es-DO" sz="2000" dirty="0"/>
          </a:p>
          <a:p>
            <a:r>
              <a:rPr lang="es-DO" sz="2400" b="1" dirty="0">
                <a:solidFill>
                  <a:srgbClr val="7030A0"/>
                </a:solidFill>
                <a:effectLst>
                  <a:outerShdw blurRad="38100" dist="38100" dir="2700000" algn="tl">
                    <a:srgbClr val="000000">
                      <a:alpha val="43137"/>
                    </a:srgbClr>
                  </a:outerShdw>
                </a:effectLst>
              </a:rPr>
              <a:t>## .NET MAUI:</a:t>
            </a:r>
          </a:p>
          <a:p>
            <a:endParaRPr lang="es-DO" sz="2400" b="1" dirty="0">
              <a:solidFill>
                <a:srgbClr val="7030A0"/>
              </a:solidFill>
              <a:effectLst>
                <a:outerShdw blurRad="38100" dist="38100" dir="2700000" algn="tl">
                  <a:srgbClr val="000000">
                    <a:alpha val="43137"/>
                  </a:srgbClr>
                </a:outerShdw>
              </a:effectLst>
            </a:endParaRPr>
          </a:p>
          <a:p>
            <a:r>
              <a:rPr lang="es-DO" sz="2000" dirty="0"/>
              <a:t>- 🚀 Desarrollar aplicaciones con  una sola base de código  para </a:t>
            </a:r>
            <a:r>
              <a:rPr lang="es-DO" sz="2000" dirty="0">
                <a:highlight>
                  <a:srgbClr val="00FF00"/>
                </a:highlight>
              </a:rPr>
              <a:t>Android</a:t>
            </a:r>
            <a:r>
              <a:rPr lang="es-DO" sz="2000" dirty="0"/>
              <a:t>, </a:t>
            </a:r>
            <a:r>
              <a:rPr lang="es-DO" sz="2000" dirty="0">
                <a:highlight>
                  <a:srgbClr val="808080"/>
                </a:highlight>
              </a:rPr>
              <a:t>iOS</a:t>
            </a:r>
            <a:r>
              <a:rPr lang="es-DO" sz="2000" dirty="0"/>
              <a:t>, </a:t>
            </a:r>
            <a:r>
              <a:rPr lang="es-DO" sz="2000" dirty="0">
                <a:highlight>
                  <a:srgbClr val="00FFFF"/>
                </a:highlight>
              </a:rPr>
              <a:t>Windows</a:t>
            </a:r>
            <a:r>
              <a:rPr lang="es-DO" sz="2000" dirty="0"/>
              <a:t> y </a:t>
            </a:r>
            <a:r>
              <a:rPr lang="es-DO" sz="2000" dirty="0">
                <a:highlight>
                  <a:srgbClr val="C0C0C0"/>
                </a:highlight>
              </a:rPr>
              <a:t>Mac</a:t>
            </a:r>
            <a:r>
              <a:rPr lang="es-DO" sz="2000" dirty="0"/>
              <a:t> .</a:t>
            </a:r>
          </a:p>
          <a:p>
            <a:r>
              <a:rPr lang="es-DO" sz="2000" dirty="0"/>
              <a:t>- 🚀 Mejor estructura de proyecto con integración en  .NET 6+ y todas las demas actualizadas .</a:t>
            </a:r>
          </a:p>
          <a:p>
            <a:r>
              <a:rPr lang="es-DO" sz="2000" dirty="0"/>
              <a:t>- 🚀 Controles gráficos mejorados y gestión más fluida de UI.</a:t>
            </a:r>
          </a:p>
          <a:p>
            <a:r>
              <a:rPr lang="es-DO" sz="2000" dirty="0"/>
              <a:t>- 🚀 Mejor rendimiento y menor tamaño de las aplicaciones.</a:t>
            </a:r>
          </a:p>
          <a:p>
            <a:r>
              <a:rPr lang="es-DO" sz="2000" dirty="0"/>
              <a:t>- 🚀 Uso de  </a:t>
            </a:r>
            <a:r>
              <a:rPr lang="es-DO" sz="2000" b="1" dirty="0"/>
              <a:t>Blazor</a:t>
            </a:r>
            <a:r>
              <a:rPr lang="es-DO" sz="2000" dirty="0"/>
              <a:t> para compartir código entre web y móvil.</a:t>
            </a:r>
          </a:p>
        </p:txBody>
      </p:sp>
    </p:spTree>
    <p:extLst>
      <p:ext uri="{BB962C8B-B14F-4D97-AF65-F5344CB8AC3E}">
        <p14:creationId xmlns:p14="http://schemas.microsoft.com/office/powerpoint/2010/main" val="424840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3" y="2212970"/>
            <a:ext cx="11742234" cy="326428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22216"/>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1720734"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
        <p:nvSpPr>
          <p:cNvPr id="3" name="CuadroTexto 2">
            <a:extLst>
              <a:ext uri="{FF2B5EF4-FFF2-40B4-BE49-F238E27FC236}">
                <a16:creationId xmlns:a16="http://schemas.microsoft.com/office/drawing/2014/main" id="{36885327-A498-4C52-8AFE-5BD593BA40C6}"/>
              </a:ext>
            </a:extLst>
          </p:cNvPr>
          <p:cNvSpPr txBox="1"/>
          <p:nvPr/>
        </p:nvSpPr>
        <p:spPr>
          <a:xfrm>
            <a:off x="3183774" y="6225134"/>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209085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25" y="1049014"/>
            <a:ext cx="7922030" cy="52145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
        <p:nvSpPr>
          <p:cNvPr id="5" name="CuadroTexto 4">
            <a:extLst>
              <a:ext uri="{FF2B5EF4-FFF2-40B4-BE49-F238E27FC236}">
                <a16:creationId xmlns:a16="http://schemas.microsoft.com/office/drawing/2014/main" id="{40B2686E-2E55-4F3A-840F-DF855F033732}"/>
              </a:ext>
            </a:extLst>
          </p:cNvPr>
          <p:cNvSpPr txBox="1"/>
          <p:nvPr/>
        </p:nvSpPr>
        <p:spPr>
          <a:xfrm>
            <a:off x="3013002" y="6349826"/>
            <a:ext cx="6010102" cy="400110"/>
          </a:xfrm>
          <a:prstGeom prst="rect">
            <a:avLst/>
          </a:prstGeom>
          <a:noFill/>
        </p:spPr>
        <p:txBody>
          <a:bodyPr wrap="square" rtlCol="0">
            <a:spAutoFit/>
          </a:bodyPr>
          <a:lstStyle/>
          <a:p>
            <a:pPr algn="ctr"/>
            <a:r>
              <a:rPr lang="en-US" sz="2000" b="1" dirty="0"/>
              <a:t>Plantillas Fuente Internet.</a:t>
            </a:r>
            <a:endParaRPr lang="es-DO" sz="2000" b="1" dirty="0"/>
          </a:p>
        </p:txBody>
      </p:sp>
    </p:spTree>
    <p:extLst>
      <p:ext uri="{BB962C8B-B14F-4D97-AF65-F5344CB8AC3E}">
        <p14:creationId xmlns:p14="http://schemas.microsoft.com/office/powerpoint/2010/main" val="184648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1815882"/>
          </a:xfrm>
          <a:prstGeom prst="rect">
            <a:avLst/>
          </a:prstGeom>
        </p:spPr>
        <p:txBody>
          <a:bodyPr wrap="square">
            <a:spAutoFit/>
          </a:bodyPr>
          <a:lstStyle/>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48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259300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5"/>
          <p:cNvSpPr/>
          <p:nvPr/>
        </p:nvSpPr>
        <p:spPr>
          <a:xfrm>
            <a:off x="3969765" y="203552"/>
            <a:ext cx="403828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panose="020F0502020204030204" pitchFamily="34" charset="0"/>
                <a:ea typeface="Roboto"/>
                <a:cs typeface="Calibri" panose="020F0502020204030204" pitchFamily="34" charset="0"/>
                <a:sym typeface="Roboto"/>
              </a:rPr>
              <a:t>Ubicación </a:t>
            </a:r>
            <a:r>
              <a:rPr lang="en-US" sz="2800" b="1" i="0" dirty="0">
                <a:solidFill>
                  <a:schemeClr val="dk1"/>
                </a:solidFill>
                <a:latin typeface="Calibri" panose="020F0502020204030204" pitchFamily="34" charset="0"/>
                <a:ea typeface="Roboto"/>
                <a:cs typeface="Calibri" panose="020F0502020204030204" pitchFamily="34" charset="0"/>
                <a:sym typeface="Roboto"/>
              </a:rPr>
              <a:t>en Xamarin</a:t>
            </a:r>
            <a:endParaRPr dirty="0">
              <a:latin typeface="Calibri" panose="020F0502020204030204" pitchFamily="34" charset="0"/>
              <a:cs typeface="Calibri" panose="020F0502020204030204" pitchFamily="34" charset="0"/>
            </a:endParaRPr>
          </a:p>
        </p:txBody>
      </p:sp>
      <p:pic>
        <p:nvPicPr>
          <p:cNvPr id="129" name="Google Shape;129;p15" descr="Recorte de pantalla"/>
          <p:cNvPicPr preferRelativeResize="0"/>
          <p:nvPr/>
        </p:nvPicPr>
        <p:blipFill rotWithShape="1">
          <a:blip r:embed="rId3">
            <a:alphaModFix/>
          </a:blip>
          <a:srcRect/>
          <a:stretch/>
        </p:blipFill>
        <p:spPr>
          <a:xfrm>
            <a:off x="2407007" y="773906"/>
            <a:ext cx="7163800" cy="4077269"/>
          </a:xfrm>
          <a:prstGeom prst="rect">
            <a:avLst/>
          </a:prstGeom>
          <a:noFill/>
          <a:ln>
            <a:noFill/>
          </a:ln>
        </p:spPr>
      </p:pic>
      <p:sp>
        <p:nvSpPr>
          <p:cNvPr id="130" name="Google Shape;130;p15"/>
          <p:cNvSpPr/>
          <p:nvPr/>
        </p:nvSpPr>
        <p:spPr>
          <a:xfrm>
            <a:off x="1245326" y="5279621"/>
            <a:ext cx="10049692"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i="0" dirty="0">
                <a:solidFill>
                  <a:srgbClr val="444444"/>
                </a:solidFill>
                <a:latin typeface="Calibri" panose="020F0502020204030204" pitchFamily="34" charset="0"/>
                <a:ea typeface="Alegreya Sans"/>
                <a:cs typeface="Calibri" panose="020F0502020204030204" pitchFamily="34" charset="0"/>
                <a:sym typeface="Alegreya Sans"/>
              </a:rPr>
              <a:t>” Los programadores del mañana son los magos del futuro.”</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800" b="1" i="0" cap="none" dirty="0">
                <a:solidFill>
                  <a:srgbClr val="00B0F0"/>
                </a:solidFill>
                <a:latin typeface="Calibri" panose="020F0502020204030204" pitchFamily="34" charset="0"/>
                <a:ea typeface="Alegreya Sans"/>
                <a:cs typeface="Calibri" panose="020F0502020204030204" pitchFamily="34" charset="0"/>
                <a:sym typeface="Alegreya Sans"/>
              </a:rPr>
              <a:t>GABE NEWELL</a:t>
            </a:r>
            <a:endParaRPr sz="2800" b="1" dirty="0">
              <a:solidFill>
                <a:srgbClr val="00B0F0"/>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1356</TotalTime>
  <Words>4062</Words>
  <Application>Microsoft Office PowerPoint</Application>
  <PresentationFormat>Panorámica</PresentationFormat>
  <Paragraphs>282</Paragraphs>
  <Slides>35</Slides>
  <Notes>14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35</vt:i4>
      </vt:variant>
    </vt:vector>
  </HeadingPairs>
  <TitlesOfParts>
    <vt:vector size="44" baseType="lpstr">
      <vt:lpstr>cooper_hewittmedium</vt:lpstr>
      <vt:lpstr>Consolas</vt:lpstr>
      <vt:lpstr>Arial</vt:lpstr>
      <vt:lpstr>72 Condensed</vt:lpstr>
      <vt:lpstr>Noto Sans Symbols</vt:lpstr>
      <vt:lpstr>Lato</vt:lpstr>
      <vt:lpstr>Calibri</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Peña Vizcaino</dc:creator>
  <cp:lastModifiedBy>Juancito Peña Vizcaino</cp:lastModifiedBy>
  <cp:revision>52</cp:revision>
  <dcterms:modified xsi:type="dcterms:W3CDTF">2025-04-04T17:34:05Z</dcterms:modified>
</cp:coreProperties>
</file>